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374" r:id="rId3"/>
    <p:sldId id="375" r:id="rId4"/>
    <p:sldId id="377" r:id="rId5"/>
    <p:sldId id="378" r:id="rId6"/>
    <p:sldId id="385" r:id="rId7"/>
    <p:sldId id="379" r:id="rId8"/>
    <p:sldId id="380" r:id="rId9"/>
    <p:sldId id="381" r:id="rId10"/>
    <p:sldId id="386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935" autoAdjust="0"/>
    <p:restoredTop sz="87003" autoAdjust="0"/>
  </p:normalViewPr>
  <p:slideViewPr>
    <p:cSldViewPr snapToGrid="0">
      <p:cViewPr varScale="1">
        <p:scale>
          <a:sx n="74" d="100"/>
          <a:sy n="74" d="100"/>
        </p:scale>
        <p:origin x="2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8043C9-E985-4175-8670-7DA0E5E1802D}" type="datetimeFigureOut">
              <a:rPr lang="ko-KR" altLang="en-US" smtClean="0"/>
              <a:t>2022-08-02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65489A-6AF0-4CBC-85FE-F248D7F26D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288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65489A-6AF0-4CBC-85FE-F248D7F26DA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0631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오토인코더를</a:t>
            </a:r>
            <a:r>
              <a:rPr lang="ko-KR" altLang="en-US" dirty="0"/>
              <a:t> 사용해 데이터를 저차원으로 </a:t>
            </a:r>
            <a:r>
              <a:rPr lang="ko-KR" altLang="en-US" dirty="0" err="1"/>
              <a:t>임베딩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로우 데이터보다 적은 자원을 소모하는 데이터 분석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모바일 기기 사용자의 반복적인 이동 패턴 분석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비슷한 경로 및 시간의 이동 패턴을 가진 사용자들의 그룹 추출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[</a:t>
            </a:r>
            <a:r>
              <a:rPr lang="ko-KR" altLang="en-US" dirty="0"/>
              <a:t>이미지</a:t>
            </a:r>
            <a:r>
              <a:rPr lang="en-US" altLang="ko-KR" dirty="0"/>
              <a:t>]</a:t>
            </a:r>
          </a:p>
          <a:p>
            <a:r>
              <a:rPr lang="ko-KR" altLang="en-US" dirty="0"/>
              <a:t>비슷한 이동 패턴을 가진 유저 그룹을 추출한 결과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좌측은 이동 경로와 시간</a:t>
            </a:r>
            <a:r>
              <a:rPr lang="en-US" altLang="ko-KR" dirty="0"/>
              <a:t>, </a:t>
            </a:r>
            <a:r>
              <a:rPr lang="ko-KR" altLang="en-US" dirty="0"/>
              <a:t>출발지 및 도착지가 비슷한 유저 그룹을 찾아낸 결과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우측은 출발지와 도착지는 비슷하지만 이동 경로와 시간은 다른 유저 그룹을 찾아낸 결과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Weighted error </a:t>
            </a:r>
            <a:r>
              <a:rPr lang="ko-KR" altLang="en-US" dirty="0"/>
              <a:t>를 사용해 경로와 이동 시간의 중요도를 </a:t>
            </a:r>
            <a:r>
              <a:rPr lang="ko-KR" altLang="en-US" dirty="0" err="1"/>
              <a:t>조절하는것이</a:t>
            </a:r>
            <a:r>
              <a:rPr lang="ko-KR" altLang="en-US" dirty="0"/>
              <a:t> 가능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E3DE6F-E67A-4C44-BB62-B3B0FA832AF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01016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프로젝트에 사용할 예정인 </a:t>
            </a:r>
            <a:r>
              <a:rPr lang="ko-KR" altLang="en-US" dirty="0" err="1"/>
              <a:t>데이터셋입니다</a:t>
            </a:r>
            <a:r>
              <a:rPr lang="en-US" altLang="ko-KR" dirty="0"/>
              <a:t>. </a:t>
            </a:r>
          </a:p>
          <a:p>
            <a:r>
              <a:rPr lang="en-US" altLang="ko-KR" dirty="0" err="1"/>
              <a:t>Geolife</a:t>
            </a:r>
            <a:r>
              <a:rPr lang="en-US" altLang="ko-KR" dirty="0"/>
              <a:t> </a:t>
            </a:r>
            <a:r>
              <a:rPr lang="ko-KR" altLang="en-US" dirty="0"/>
              <a:t>라는 오픈 </a:t>
            </a:r>
            <a:r>
              <a:rPr lang="ko-KR" altLang="en-US" dirty="0" err="1"/>
              <a:t>모빌리티</a:t>
            </a:r>
            <a:r>
              <a:rPr lang="ko-KR" altLang="en-US" dirty="0"/>
              <a:t> 데이터셋을 사용할 예정이고요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이 </a:t>
            </a:r>
            <a:r>
              <a:rPr lang="en-US" altLang="ko-KR" dirty="0"/>
              <a:t>GPS </a:t>
            </a:r>
            <a:r>
              <a:rPr lang="ko-KR" altLang="en-US" dirty="0"/>
              <a:t>데이터 세트는 </a:t>
            </a:r>
            <a:r>
              <a:rPr lang="en-US" altLang="ko-KR" dirty="0"/>
              <a:t>(2007 </a:t>
            </a:r>
            <a:r>
              <a:rPr lang="ko-KR" altLang="en-US" dirty="0"/>
              <a:t>년 </a:t>
            </a:r>
            <a:r>
              <a:rPr lang="en-US" altLang="ko-KR" dirty="0"/>
              <a:t>4 </a:t>
            </a:r>
            <a:r>
              <a:rPr lang="ko-KR" altLang="en-US" dirty="0"/>
              <a:t>월부터 </a:t>
            </a:r>
            <a:r>
              <a:rPr lang="en-US" altLang="ko-KR" dirty="0"/>
              <a:t>2012 </a:t>
            </a:r>
            <a:r>
              <a:rPr lang="ko-KR" altLang="en-US" dirty="0"/>
              <a:t>년 </a:t>
            </a:r>
            <a:r>
              <a:rPr lang="en-US" altLang="ko-KR" dirty="0"/>
              <a:t>8 </a:t>
            </a:r>
            <a:r>
              <a:rPr lang="ko-KR" altLang="en-US" dirty="0"/>
              <a:t>월까지</a:t>
            </a:r>
            <a:r>
              <a:rPr lang="en-US" altLang="ko-KR" dirty="0"/>
              <a:t>, ) 5 </a:t>
            </a:r>
            <a:r>
              <a:rPr lang="ko-KR" altLang="en-US" dirty="0"/>
              <a:t>년 이상 동안 </a:t>
            </a:r>
            <a:r>
              <a:rPr lang="en-US" altLang="ko-KR" dirty="0"/>
              <a:t>182 </a:t>
            </a:r>
            <a:r>
              <a:rPr lang="ko-KR" altLang="en-US" dirty="0"/>
              <a:t>명의 사용자가 </a:t>
            </a:r>
            <a:r>
              <a:rPr lang="en-US" altLang="ko-KR" dirty="0"/>
              <a:t>(Microsoft Research Asia </a:t>
            </a:r>
            <a:r>
              <a:rPr lang="ko-KR" altLang="en-US" dirty="0"/>
              <a:t>의</a:t>
            </a:r>
            <a:r>
              <a:rPr lang="en-US" altLang="ko-KR" dirty="0"/>
              <a:t>) </a:t>
            </a:r>
            <a:r>
              <a:rPr lang="en-US" altLang="ko-KR" dirty="0" err="1"/>
              <a:t>Geolife</a:t>
            </a:r>
            <a:r>
              <a:rPr lang="en-US" altLang="ko-KR" dirty="0"/>
              <a:t> </a:t>
            </a:r>
            <a:r>
              <a:rPr lang="ko-KR" altLang="en-US" dirty="0"/>
              <a:t>프로젝트에서 수집됐습니다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 데이터 세트의 </a:t>
            </a:r>
            <a:r>
              <a:rPr lang="en-US" altLang="ko-KR" dirty="0"/>
              <a:t>GPS </a:t>
            </a:r>
            <a:r>
              <a:rPr lang="ko-KR" altLang="en-US" dirty="0"/>
              <a:t>데이터는 일련의 타임 스탬프 포인트로 표시되고</a:t>
            </a:r>
            <a:r>
              <a:rPr lang="en-US" altLang="ko-KR" dirty="0"/>
              <a:t>, </a:t>
            </a:r>
            <a:r>
              <a:rPr lang="ko-KR" altLang="en-US" dirty="0"/>
              <a:t>각 포인트에는 위도</a:t>
            </a:r>
            <a:r>
              <a:rPr lang="en-US" altLang="ko-KR" dirty="0"/>
              <a:t>, </a:t>
            </a:r>
            <a:r>
              <a:rPr lang="ko-KR" altLang="en-US" dirty="0"/>
              <a:t>경도 및 고도 정보 등이 포함됩니다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 데이터셋의 구조는</a:t>
            </a:r>
            <a:r>
              <a:rPr lang="en-US" altLang="ko-KR" dirty="0"/>
              <a:t>, 0</a:t>
            </a:r>
            <a:r>
              <a:rPr lang="ko-KR" altLang="en-US" dirty="0"/>
              <a:t>부터 </a:t>
            </a:r>
            <a:r>
              <a:rPr lang="en-US" altLang="ko-KR" dirty="0"/>
              <a:t>181</a:t>
            </a:r>
            <a:r>
              <a:rPr lang="ko-KR" altLang="en-US" dirty="0"/>
              <a:t>까지의 폴더 내부에 여러 개의 텍스트 파일이 있고</a:t>
            </a:r>
            <a:r>
              <a:rPr lang="en-US" altLang="ko-KR" dirty="0"/>
              <a:t>, </a:t>
            </a:r>
            <a:r>
              <a:rPr lang="ko-KR" altLang="en-US" dirty="0"/>
              <a:t>그 파일의 내부에 유저의 </a:t>
            </a:r>
            <a:r>
              <a:rPr lang="en-US" altLang="ko-KR" dirty="0"/>
              <a:t>GPS </a:t>
            </a:r>
            <a:r>
              <a:rPr lang="ko-KR" altLang="en-US" dirty="0"/>
              <a:t>데이터가 담겨있는 형태입니다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E3DE6F-E67A-4C44-BB62-B3B0FA832AF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38295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데이터 분석을 위해 이와 같은 데이터 전처리들을 수행했습니다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여러 개의 파일로 나뉘어 있는 유저 데이터를 병합했고요</a:t>
            </a:r>
            <a:r>
              <a:rPr lang="en-US" altLang="ko-KR" dirty="0"/>
              <a:t>, </a:t>
            </a:r>
          </a:p>
          <a:p>
            <a:r>
              <a:rPr lang="en-US" altLang="ko-KR" dirty="0"/>
              <a:t>5</a:t>
            </a:r>
            <a:r>
              <a:rPr lang="ko-KR" altLang="en-US" dirty="0"/>
              <a:t>초 간격의 데이터를 </a:t>
            </a:r>
            <a:r>
              <a:rPr lang="en-US" altLang="ko-KR" dirty="0"/>
              <a:t>1</a:t>
            </a:r>
            <a:r>
              <a:rPr lang="ko-KR" altLang="en-US" dirty="0"/>
              <a:t>분 간격의 데이터로 </a:t>
            </a:r>
            <a:r>
              <a:rPr lang="ko-KR" altLang="en-US" dirty="0" err="1"/>
              <a:t>다운샘플링</a:t>
            </a:r>
            <a:r>
              <a:rPr lang="ko-KR" altLang="en-US" dirty="0"/>
              <a:t> 했고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이동 시작을 확인 할 수 있는 레코드부터 이동 종료를 확인 할 수 있는 레코드까지의 데이터들을 각 </a:t>
            </a:r>
            <a:r>
              <a:rPr lang="ko-KR" altLang="en-US" dirty="0" err="1"/>
              <a:t>트립</a:t>
            </a:r>
            <a:r>
              <a:rPr lang="ko-KR" altLang="en-US" dirty="0"/>
              <a:t> 데이터로 분할 했고요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각 </a:t>
            </a:r>
            <a:r>
              <a:rPr lang="ko-KR" altLang="en-US" dirty="0" err="1"/>
              <a:t>트립</a:t>
            </a:r>
            <a:r>
              <a:rPr lang="ko-KR" altLang="en-US" dirty="0"/>
              <a:t> 데이터들의 이동 고리 및 속도 정보를 계산 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데이터가 수집되지 않은 시간과 노이즈 데이터들을 처리했고요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관심 밖의 데이터들을 제거 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딥러닝 모델의 인풋으로 사용하기 위해 여러가지 길이의 데이터들을 동일한 데이터의 길이로 </a:t>
            </a:r>
            <a:r>
              <a:rPr lang="ko-KR" altLang="en-US" dirty="0" err="1"/>
              <a:t>업샘플링하고</a:t>
            </a:r>
            <a:r>
              <a:rPr lang="en-US" altLang="ko-KR" dirty="0"/>
              <a:t>, </a:t>
            </a:r>
            <a:r>
              <a:rPr lang="ko-KR" altLang="en-US" dirty="0" err="1"/>
              <a:t>노멀라이제이션을</a:t>
            </a:r>
            <a:r>
              <a:rPr lang="ko-KR" altLang="en-US" dirty="0"/>
              <a:t> 수행했습니다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E3DE6F-E67A-4C44-BB62-B3B0FA832AF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42236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오토인코더는</a:t>
            </a:r>
            <a:r>
              <a:rPr lang="ko-KR" altLang="en-US" dirty="0"/>
              <a:t> 비지도 학습 모델이며</a:t>
            </a:r>
            <a:r>
              <a:rPr lang="en-US" altLang="ko-KR" dirty="0"/>
              <a:t> </a:t>
            </a:r>
            <a:r>
              <a:rPr lang="ko-KR" altLang="en-US" dirty="0"/>
              <a:t>일반적으로 대칭 구조를 띄고 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입력 데이터를 압축하는 인코더와 압축을 푸는 </a:t>
            </a:r>
            <a:r>
              <a:rPr lang="ko-KR" altLang="en-US" dirty="0" err="1"/>
              <a:t>디코더로</a:t>
            </a:r>
            <a:r>
              <a:rPr lang="ko-KR" altLang="en-US" dirty="0"/>
              <a:t> 구성되어 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기본적으로 인코더를 통해 차원이 축소된 </a:t>
            </a:r>
            <a:r>
              <a:rPr lang="ko-KR" altLang="en-US" dirty="0" err="1"/>
              <a:t>레이턴트</a:t>
            </a:r>
            <a:r>
              <a:rPr lang="ko-KR" altLang="en-US" dirty="0"/>
              <a:t> 벡터를 얻고</a:t>
            </a:r>
            <a:r>
              <a:rPr lang="en-US" altLang="ko-KR" dirty="0"/>
              <a:t>, </a:t>
            </a:r>
            <a:r>
              <a:rPr lang="ko-KR" altLang="en-US" dirty="0"/>
              <a:t>다시 </a:t>
            </a:r>
            <a:r>
              <a:rPr lang="ko-KR" altLang="en-US" dirty="0" err="1"/>
              <a:t>디코더를</a:t>
            </a:r>
            <a:r>
              <a:rPr lang="ko-KR" altLang="en-US" dirty="0"/>
              <a:t> 통해 </a:t>
            </a:r>
            <a:r>
              <a:rPr lang="ko-KR" altLang="en-US" dirty="0" err="1"/>
              <a:t>입력값과</a:t>
            </a:r>
            <a:r>
              <a:rPr lang="ko-KR" altLang="en-US" dirty="0"/>
              <a:t> 유사한 </a:t>
            </a:r>
            <a:r>
              <a:rPr lang="ko-KR" altLang="en-US" dirty="0" err="1"/>
              <a:t>출력값을</a:t>
            </a:r>
            <a:r>
              <a:rPr lang="ko-KR" altLang="en-US" dirty="0"/>
              <a:t> 만드는 동작을 수행합니다</a:t>
            </a:r>
            <a:r>
              <a:rPr lang="en-US" altLang="ko-KR" dirty="0"/>
              <a:t>.</a:t>
            </a:r>
            <a:endParaRPr lang="ko-KR" altLang="en-US" dirty="0"/>
          </a:p>
          <a:p>
            <a:r>
              <a:rPr lang="en-US" altLang="ko-KR" dirty="0"/>
              <a:t>[</a:t>
            </a:r>
            <a:r>
              <a:rPr lang="ko-KR" altLang="en-US" dirty="0"/>
              <a:t>사용 모델 구조 설명</a:t>
            </a:r>
            <a:r>
              <a:rPr lang="en-US" altLang="ko-KR" dirty="0"/>
              <a:t>]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E3DE6F-E67A-4C44-BB62-B3B0FA832AF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34342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이동 방향에 따른 클러스터링 결과 설명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E3DE6F-E67A-4C44-BB62-B3B0FA832AF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8434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dirty="0" err="1"/>
              <a:t>트립</a:t>
            </a:r>
            <a:r>
              <a:rPr lang="ko-KR" altLang="en-US" dirty="0"/>
              <a:t> 패턴 추출 절차</a:t>
            </a:r>
            <a:endParaRPr lang="en-US" altLang="ko-KR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/>
              <a:t>  - </a:t>
            </a:r>
            <a:r>
              <a:rPr lang="ko-KR" altLang="en-US" dirty="0"/>
              <a:t>지정된 수보다 적은 수의 </a:t>
            </a:r>
            <a:r>
              <a:rPr lang="en-US" altLang="ko-KR" dirty="0"/>
              <a:t>trip</a:t>
            </a:r>
            <a:r>
              <a:rPr lang="ko-KR" altLang="en-US" dirty="0"/>
              <a:t>이 포함된 클러스터를 제거합니다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  </a:t>
            </a:r>
            <a:r>
              <a:rPr lang="en-US" altLang="ko-KR" dirty="0"/>
              <a:t>- </a:t>
            </a:r>
            <a:r>
              <a:rPr lang="ko-KR" altLang="en-US" dirty="0"/>
              <a:t>각 클러스터 평가 후 지정된 스코어 미만의 클러스터를 제거합니다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  </a:t>
            </a:r>
            <a:r>
              <a:rPr lang="en-US" altLang="ko-KR" dirty="0"/>
              <a:t>- </a:t>
            </a:r>
            <a:r>
              <a:rPr lang="ko-KR" altLang="en-US" dirty="0"/>
              <a:t>남은 클러스터의 </a:t>
            </a:r>
            <a:r>
              <a:rPr lang="en-US" altLang="ko-KR" dirty="0"/>
              <a:t>median</a:t>
            </a:r>
            <a:r>
              <a:rPr lang="ko-KR" altLang="en-US" dirty="0"/>
              <a:t> </a:t>
            </a:r>
            <a:r>
              <a:rPr lang="en-US" altLang="ko-KR" dirty="0"/>
              <a:t>trip</a:t>
            </a:r>
            <a:r>
              <a:rPr lang="ko-KR" altLang="en-US" dirty="0"/>
              <a:t>를 대표 이동 패턴으로 설정합니다</a:t>
            </a:r>
            <a:r>
              <a:rPr lang="en-US" altLang="ko-KR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/>
              <a:t>* </a:t>
            </a:r>
            <a:r>
              <a:rPr lang="en-US" altLang="ko-KR" dirty="0"/>
              <a:t>Median</a:t>
            </a:r>
            <a:r>
              <a:rPr lang="ko-KR" altLang="en-US" dirty="0"/>
              <a:t> </a:t>
            </a:r>
            <a:r>
              <a:rPr lang="en-US" altLang="ko-KR" dirty="0"/>
              <a:t>trip</a:t>
            </a:r>
            <a:r>
              <a:rPr lang="ko-KR" altLang="en-US" dirty="0"/>
              <a:t> 선택 알고리즘</a:t>
            </a:r>
            <a:endParaRPr lang="en-US" altLang="ko-KR" dirty="0"/>
          </a:p>
          <a:p>
            <a:r>
              <a:rPr lang="en-US" altLang="ko-KR" dirty="0"/>
              <a:t>  1. </a:t>
            </a:r>
            <a:r>
              <a:rPr lang="ko-KR" altLang="en-US" dirty="0"/>
              <a:t>클러스터 내에서 각 </a:t>
            </a:r>
            <a:r>
              <a:rPr lang="en-US" altLang="ko-KR" dirty="0"/>
              <a:t>trip</a:t>
            </a:r>
            <a:r>
              <a:rPr lang="ko-KR" altLang="en-US" dirty="0"/>
              <a:t>의 오류를 계산합니다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    </a:t>
            </a:r>
            <a:r>
              <a:rPr lang="en-US" altLang="ko-KR" dirty="0"/>
              <a:t>- </a:t>
            </a:r>
            <a:r>
              <a:rPr lang="ko-KR" altLang="en-US" dirty="0"/>
              <a:t>클러스터 내 </a:t>
            </a:r>
            <a:r>
              <a:rPr lang="en-US" altLang="ko-KR" dirty="0"/>
              <a:t>trip</a:t>
            </a:r>
            <a:r>
              <a:rPr lang="ko-KR" altLang="en-US" dirty="0"/>
              <a:t>의 나머지 </a:t>
            </a:r>
            <a:r>
              <a:rPr lang="en-US" altLang="ko-KR" dirty="0"/>
              <a:t>trip</a:t>
            </a:r>
            <a:r>
              <a:rPr lang="ko-KR" altLang="en-US" dirty="0"/>
              <a:t>에 대한 평균 오류 </a:t>
            </a:r>
            <a:r>
              <a:rPr lang="en-US" altLang="ko-KR" dirty="0" err="1"/>
              <a:t>ew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  </a:t>
            </a:r>
            <a:r>
              <a:rPr lang="en-US" altLang="ko-KR" dirty="0"/>
              <a:t>2. </a:t>
            </a:r>
            <a:r>
              <a:rPr lang="ko-KR" altLang="en-US" dirty="0"/>
              <a:t>클러스터에 있는 모든 </a:t>
            </a:r>
            <a:r>
              <a:rPr lang="en-US" altLang="ko-KR" dirty="0"/>
              <a:t>trip</a:t>
            </a:r>
            <a:r>
              <a:rPr lang="ko-KR" altLang="en-US" dirty="0"/>
              <a:t>의 평균 오차보다 큰 오차가 있는 </a:t>
            </a:r>
            <a:r>
              <a:rPr lang="en-US" altLang="ko-KR" dirty="0"/>
              <a:t>trip</a:t>
            </a:r>
            <a:r>
              <a:rPr lang="ko-KR" altLang="en-US" dirty="0"/>
              <a:t>을 제거합니다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  </a:t>
            </a:r>
            <a:r>
              <a:rPr lang="en-US" altLang="ko-KR" dirty="0"/>
              <a:t>3. </a:t>
            </a:r>
            <a:r>
              <a:rPr lang="ko-KR" altLang="en-US" dirty="0"/>
              <a:t>하나의 </a:t>
            </a:r>
            <a:r>
              <a:rPr lang="en-US" altLang="ko-KR" dirty="0"/>
              <a:t>trip</a:t>
            </a:r>
            <a:r>
              <a:rPr lang="ko-KR" altLang="en-US" dirty="0"/>
              <a:t>이 남을 때까지 </a:t>
            </a:r>
            <a:r>
              <a:rPr lang="en-US" altLang="ko-KR" dirty="0"/>
              <a:t>1</a:t>
            </a:r>
            <a:r>
              <a:rPr lang="ko-KR" altLang="en-US" dirty="0"/>
              <a:t>부터 반복합니다</a:t>
            </a:r>
            <a:r>
              <a:rPr lang="en-US" altLang="ko-KR" dirty="0"/>
              <a:t>.</a:t>
            </a:r>
            <a:endParaRPr lang="ko-KR" altLang="en-US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[</a:t>
            </a:r>
            <a:r>
              <a:rPr lang="ko-KR" altLang="en-US" dirty="0"/>
              <a:t>수식 설명</a:t>
            </a:r>
            <a:r>
              <a:rPr lang="en-US" altLang="ko-KR" dirty="0"/>
              <a:t>]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[</a:t>
            </a:r>
            <a:r>
              <a:rPr lang="ko-KR" altLang="en-US" dirty="0"/>
              <a:t>클러스터 별 </a:t>
            </a:r>
            <a:r>
              <a:rPr lang="en-US" altLang="ko-KR" dirty="0"/>
              <a:t>Weighted </a:t>
            </a:r>
            <a:r>
              <a:rPr lang="ko-KR" altLang="en-US" dirty="0"/>
              <a:t>에러</a:t>
            </a:r>
            <a:r>
              <a:rPr lang="en-US" altLang="ko-KR" dirty="0"/>
              <a:t>, </a:t>
            </a:r>
            <a:r>
              <a:rPr lang="ko-KR" altLang="en-US" dirty="0"/>
              <a:t>설명</a:t>
            </a:r>
            <a:r>
              <a:rPr lang="en-US" altLang="ko-KR" dirty="0"/>
              <a:t>.]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E3DE6F-E67A-4C44-BB62-B3B0FA832AF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45103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좌측은 다섯번 이상 반복되지 않은 </a:t>
            </a:r>
            <a:r>
              <a:rPr lang="ko-KR" altLang="en-US" dirty="0" err="1"/>
              <a:t>트립</a:t>
            </a:r>
            <a:r>
              <a:rPr lang="ko-KR" altLang="en-US" dirty="0"/>
              <a:t> 제거</a:t>
            </a:r>
            <a:r>
              <a:rPr lang="en-US" altLang="ko-KR" dirty="0"/>
              <a:t>, </a:t>
            </a:r>
            <a:r>
              <a:rPr lang="ko-KR" altLang="en-US" dirty="0"/>
              <a:t>평균 </a:t>
            </a:r>
            <a:r>
              <a:rPr lang="en-US" altLang="ko-KR" dirty="0"/>
              <a:t>weighted error </a:t>
            </a:r>
            <a:r>
              <a:rPr lang="ko-KR" altLang="en-US" dirty="0"/>
              <a:t>가 </a:t>
            </a:r>
            <a:r>
              <a:rPr lang="en-US" altLang="ko-KR" dirty="0"/>
              <a:t>0.5</a:t>
            </a:r>
            <a:r>
              <a:rPr lang="ko-KR" altLang="en-US" dirty="0"/>
              <a:t>를 초과한 클러스터 제거</a:t>
            </a:r>
            <a:r>
              <a:rPr lang="en-US" altLang="ko-KR" dirty="0"/>
              <a:t>, 1</a:t>
            </a:r>
            <a:r>
              <a:rPr lang="ko-KR" altLang="en-US" dirty="0"/>
              <a:t>명의 유저의 </a:t>
            </a:r>
            <a:r>
              <a:rPr lang="en-US" altLang="ko-KR" dirty="0"/>
              <a:t>median trip </a:t>
            </a:r>
            <a:r>
              <a:rPr lang="ko-KR" altLang="en-US" dirty="0"/>
              <a:t>추출 결과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우측은 병합된 모든 유저들의 이동패턴들을 다시 같은 방법으로 클러스터링 하고 지정한 스코어 이상의 클러스터들만 남긴 결과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E3DE6F-E67A-4C44-BB62-B3B0FA832AF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5972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실험에 사용한 방법의 성능 평가하기 위해</a:t>
            </a:r>
            <a:r>
              <a:rPr lang="en-US" altLang="ko-KR" dirty="0"/>
              <a:t>, </a:t>
            </a:r>
            <a:r>
              <a:rPr lang="ko-KR" altLang="en-US" dirty="0"/>
              <a:t>같은 데이터를 인코딩 없이 클러스터링 한 방법과 비교 해보았습니다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인코딩을 수행한 방법이 실루엣 스코어가 더 높게 나왔으며</a:t>
            </a:r>
            <a:r>
              <a:rPr lang="en-US" altLang="ko-KR" dirty="0"/>
              <a:t>, </a:t>
            </a:r>
            <a:r>
              <a:rPr lang="ko-KR" altLang="en-US" dirty="0"/>
              <a:t>클러스터링 수행 속도도 약 </a:t>
            </a:r>
            <a:r>
              <a:rPr lang="en-US" altLang="ko-KR" dirty="0"/>
              <a:t>1/3 </a:t>
            </a:r>
            <a:r>
              <a:rPr lang="ko-KR" altLang="en-US" dirty="0"/>
              <a:t>정도로 빠르게 실행되었습니다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E3DE6F-E67A-4C44-BB62-B3B0FA832AF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5312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클러스터링만 실행 </a:t>
            </a:r>
            <a:r>
              <a:rPr lang="ko-KR" altLang="en-US" dirty="0" err="1"/>
              <a:t>했을때는</a:t>
            </a:r>
            <a:r>
              <a:rPr lang="ko-KR" altLang="en-US" dirty="0"/>
              <a:t> 서로 관계가 없어 보이는 </a:t>
            </a:r>
            <a:r>
              <a:rPr lang="en-US" altLang="ko-KR" dirty="0"/>
              <a:t>trip</a:t>
            </a:r>
            <a:r>
              <a:rPr lang="ko-KR" altLang="en-US" dirty="0"/>
              <a:t>들이 몇개의 클러스터들에 </a:t>
            </a:r>
            <a:r>
              <a:rPr lang="ko-KR" altLang="en-US" dirty="0" err="1"/>
              <a:t>속해있는데</a:t>
            </a:r>
            <a:r>
              <a:rPr lang="en-US" altLang="ko-KR" dirty="0"/>
              <a:t>, weighted error </a:t>
            </a:r>
            <a:r>
              <a:rPr lang="ko-KR" altLang="en-US" dirty="0"/>
              <a:t>평가 방법을 사용해 각 클러스터들을 평가하고 에러가 큰 클러스터를 제거하면 대부분 비슷한 </a:t>
            </a:r>
            <a:r>
              <a:rPr lang="en-US" altLang="ko-KR" dirty="0"/>
              <a:t>trip </a:t>
            </a:r>
            <a:r>
              <a:rPr lang="ko-KR" altLang="en-US" dirty="0"/>
              <a:t>들만 속한 클러스터만 남길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E3DE6F-E67A-4C44-BB62-B3B0FA832AF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3436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2EF8F7-F1BF-4B00-003F-EB51E99922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561DB9E-CA18-E043-3A3C-65BFD9F0D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90A545-1239-F2FA-59EF-AEFE3F113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7C2FE-D26B-4A22-B9DF-B46B190A2278}" type="datetimeFigureOut">
              <a:rPr lang="ko-KR" altLang="en-US" smtClean="0"/>
              <a:t>2022-08-02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B64A98-618F-E2AA-0781-0B1C39850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63BAF8-9ED1-1254-5B5F-81CE41764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96695-C64A-408C-8B04-4231D2E641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3554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01BFA1-CFE8-7FFE-C363-80FCCAC00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FC102A1-750E-E1A1-129E-D0C6F8F475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235196-0641-A49E-1229-545322465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7C2FE-D26B-4A22-B9DF-B46B190A2278}" type="datetimeFigureOut">
              <a:rPr lang="ko-KR" altLang="en-US" smtClean="0"/>
              <a:t>2022-08-02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D7D0F7-A01C-86BA-2784-66A69D7C9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9B4A27-F347-602D-24F9-BA14AFBC7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96695-C64A-408C-8B04-4231D2E641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5739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DDF4177-6793-F03B-0883-AC11E5AD61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8815EC8-AEED-23EB-1781-E34C9B9F5B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46CA2B-5F04-2F64-E515-097C20E91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7C2FE-D26B-4A22-B9DF-B46B190A2278}" type="datetimeFigureOut">
              <a:rPr lang="ko-KR" altLang="en-US" smtClean="0"/>
              <a:t>2022-08-02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18E405-8464-BD53-6300-E6280C213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BAE65F-C170-14E0-6A63-FE0A8ADF6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96695-C64A-408C-8B04-4231D2E641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7736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1669DA-98EB-D1AD-E428-C48547717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09F778-82A5-C27A-9772-9E08FD01D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DA64A8-CCCB-BBCC-0FAC-C5BAD1C87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7C2FE-D26B-4A22-B9DF-B46B190A2278}" type="datetimeFigureOut">
              <a:rPr lang="ko-KR" altLang="en-US" smtClean="0"/>
              <a:t>2022-08-02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5EB28A-70CA-EEB4-7D22-DE91E6383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B8B2B5-07E7-1CE1-EBFE-8E6220E26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96695-C64A-408C-8B04-4231D2E641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4060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C86299-E7A4-B3C9-FD9C-96BC19683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2FC264F-7204-9323-1EC9-877F782072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377A69-001C-6739-A570-8BBC79567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7C2FE-D26B-4A22-B9DF-B46B190A2278}" type="datetimeFigureOut">
              <a:rPr lang="ko-KR" altLang="en-US" smtClean="0"/>
              <a:t>2022-08-02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A73411-595A-BF89-BDCA-FED52061E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4BF108-00D0-F656-171E-469B09975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96695-C64A-408C-8B04-4231D2E641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891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2FD787-029B-EF8B-8B20-EA0EF7759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0CAD79-9FA5-0AA3-788F-C936B7C859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52BE6B-04A2-48F7-FEDD-2CE7CFAE23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60CBEC-9854-AB07-1FE2-9D8CA6E8A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7C2FE-D26B-4A22-B9DF-B46B190A2278}" type="datetimeFigureOut">
              <a:rPr lang="ko-KR" altLang="en-US" smtClean="0"/>
              <a:t>2022-08-02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46AB58-5D54-2A1B-31B1-73040FB6F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766A8B-2BB3-D8AF-58C0-ADDF1890B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96695-C64A-408C-8B04-4231D2E641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237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CC48A9-8F51-A76C-C6E5-C2F52327A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153D54-5244-CD2F-2C25-D20C1FBBA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44E2146-EF27-5622-E072-155629C680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3658431-DD90-38B0-AEDF-745B1226ED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A265B7-0E53-14D1-52DF-247CC9630F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AD6FC46-5FD5-5AA4-71BC-791B6BCB5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7C2FE-D26B-4A22-B9DF-B46B190A2278}" type="datetimeFigureOut">
              <a:rPr lang="ko-KR" altLang="en-US" smtClean="0"/>
              <a:t>2022-08-02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EC713F5-827E-147D-43BA-44DB04506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3B089BC-B767-3D1F-1611-2D77CF31F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96695-C64A-408C-8B04-4231D2E641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6156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044ABA-ADC4-1DC5-A263-6523C5785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5257BE7-8EDC-A236-DC94-23C85328C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7C2FE-D26B-4A22-B9DF-B46B190A2278}" type="datetimeFigureOut">
              <a:rPr lang="ko-KR" altLang="en-US" smtClean="0"/>
              <a:t>2022-08-02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AF64F50-904B-9B84-04C4-90F8626BE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14F596B-8CCE-669D-EC26-4D2CEC333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96695-C64A-408C-8B04-4231D2E641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676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FB9043-02AE-1C37-4F03-B54CD3C70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7C2FE-D26B-4A22-B9DF-B46B190A2278}" type="datetimeFigureOut">
              <a:rPr lang="ko-KR" altLang="en-US" smtClean="0"/>
              <a:t>2022-08-02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B64B9E9-162E-840D-6966-18D7AB419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814BFE9-1AA5-4D36-DFB8-8C1F9083D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96695-C64A-408C-8B04-4231D2E641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8193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B618EF-C6B8-6AE4-4C97-AB99A6ABE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4F9B97-9E3C-047F-7B81-549AB9D84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14D5E2B-66BB-4827-8565-D5A0238768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4F126F-1A7C-4E8D-0427-BE451F91F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7C2FE-D26B-4A22-B9DF-B46B190A2278}" type="datetimeFigureOut">
              <a:rPr lang="ko-KR" altLang="en-US" smtClean="0"/>
              <a:t>2022-08-02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7E61AC-AD74-08A7-7426-C50D02D49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9BF2F4-1225-E563-907E-555C05DFB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96695-C64A-408C-8B04-4231D2E641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8937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CECC0A-DACD-00D7-DA45-446EED4DB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CE6AFCA-6C56-0EEC-AA76-5CE08329B9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570A568-34CD-7A36-4900-26F39568AB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0271E6-5086-8657-F7D8-B77FE6A7F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7C2FE-D26B-4A22-B9DF-B46B190A2278}" type="datetimeFigureOut">
              <a:rPr lang="ko-KR" altLang="en-US" smtClean="0"/>
              <a:t>2022-08-02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2A2BC14-28AA-EDDE-D848-41151DBE7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6956705-D555-88F2-1A3E-D7EB60B3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96695-C64A-408C-8B04-4231D2E641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669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EA87FE1-3594-D557-02D9-DD0383171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E3A2C1-4E58-B336-ABD0-3A9FBAC5FF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7FA54B-0156-5756-2916-0D6E3B8E7D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27C2FE-D26B-4A22-B9DF-B46B190A2278}" type="datetimeFigureOut">
              <a:rPr lang="ko-KR" altLang="en-US" smtClean="0"/>
              <a:t>2022-08-02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3A6EAE-5459-9F60-3417-2BA2508E74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EE3A07-0929-960B-2BF0-0F7E5D342B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D96695-C64A-408C-8B04-4231D2E641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3741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rivamov.github.io/accio/docs/datasets.html" TargetMode="External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745E4FEC-B83D-597B-28D1-61215BC2FE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32" t="12674" r="8189" b="7765"/>
          <a:stretch/>
        </p:blipFill>
        <p:spPr>
          <a:xfrm>
            <a:off x="1391175" y="4347117"/>
            <a:ext cx="2232938" cy="232595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160CF90-4146-F025-5B44-21ADDADB724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32" t="12674" r="8189" b="7765"/>
          <a:stretch/>
        </p:blipFill>
        <p:spPr>
          <a:xfrm>
            <a:off x="8480089" y="4341027"/>
            <a:ext cx="2232938" cy="232595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D040DCA-3DBC-E9E5-A791-CB52FE4E24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455" y="395548"/>
            <a:ext cx="11707090" cy="560964"/>
          </a:xfrm>
        </p:spPr>
        <p:txBody>
          <a:bodyPr anchor="t">
            <a:normAutofit/>
          </a:bodyPr>
          <a:lstStyle/>
          <a:p>
            <a:r>
              <a:rPr lang="en-US" altLang="ko-KR" sz="3200" dirty="0"/>
              <a:t>The AI Korea 2022 – One minute AI madness</a:t>
            </a:r>
            <a:endParaRPr lang="ko-KR" altLang="en-US" sz="48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19F4E5E-9897-53D9-FCD3-48D6E94FBF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31227" y="5097635"/>
            <a:ext cx="4329546" cy="1364817"/>
          </a:xfrm>
        </p:spPr>
        <p:txBody>
          <a:bodyPr>
            <a:normAutofit/>
          </a:bodyPr>
          <a:lstStyle/>
          <a:p>
            <a:r>
              <a:rPr lang="ko-KR" altLang="en-US" dirty="0"/>
              <a:t>김원일</a:t>
            </a:r>
            <a:endParaRPr lang="en-US" altLang="ko-KR" dirty="0"/>
          </a:p>
          <a:p>
            <a:r>
              <a:rPr lang="ko-KR" altLang="en-US" dirty="0"/>
              <a:t>부산대학교</a:t>
            </a:r>
            <a:endParaRPr lang="en-US" altLang="ko-KR" dirty="0"/>
          </a:p>
          <a:p>
            <a:r>
              <a:rPr lang="en-US" altLang="ko-KR" dirty="0"/>
              <a:t>Database &amp; Bigdata Lab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7B8B60BE-F577-5566-BE84-A7A4A45CB9CB}"/>
              </a:ext>
            </a:extLst>
          </p:cNvPr>
          <p:cNvSpPr txBox="1">
            <a:spLocks/>
          </p:cNvSpPr>
          <p:nvPr/>
        </p:nvSpPr>
        <p:spPr>
          <a:xfrm>
            <a:off x="242455" y="956512"/>
            <a:ext cx="11707090" cy="15639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600" dirty="0"/>
              <a:t>모바일 </a:t>
            </a:r>
            <a:r>
              <a:rPr lang="en-US" altLang="ko-KR" sz="3600" dirty="0"/>
              <a:t>GPS</a:t>
            </a:r>
            <a:r>
              <a:rPr lang="ko-KR" altLang="en-US" sz="3600" dirty="0"/>
              <a:t>데이터 활용 </a:t>
            </a:r>
            <a:endParaRPr lang="en-US" altLang="ko-KR" sz="3600" dirty="0"/>
          </a:p>
          <a:p>
            <a:r>
              <a:rPr lang="ko-KR" altLang="en-US" sz="3600" dirty="0"/>
              <a:t>유사 이동 패턴 사용자 그룹 추출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2D64A8-8AAF-6E4A-FC7A-A351B28E536F}"/>
              </a:ext>
            </a:extLst>
          </p:cNvPr>
          <p:cNvSpPr txBox="1"/>
          <p:nvPr/>
        </p:nvSpPr>
        <p:spPr>
          <a:xfrm>
            <a:off x="1000991" y="2252363"/>
            <a:ext cx="10190018" cy="2057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ctr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600" kern="0" spc="-70" dirty="0">
                <a:solidFill>
                  <a:srgbClr val="000000"/>
                </a:solidFill>
                <a:latin typeface="+mn-ea"/>
              </a:rPr>
              <a:t>요약</a:t>
            </a:r>
            <a:endParaRPr lang="en-US" altLang="ko-KR" sz="1600" kern="0" spc="-70" dirty="0">
              <a:solidFill>
                <a:srgbClr val="000000"/>
              </a:solidFill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400" kern="0" spc="-70" dirty="0">
              <a:solidFill>
                <a:srgbClr val="000000"/>
              </a:solidFill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600" kern="0" spc="-70" dirty="0">
                <a:solidFill>
                  <a:srgbClr val="000000"/>
                </a:solidFill>
                <a:effectLst/>
                <a:latin typeface="+mn-ea"/>
              </a:rPr>
              <a:t>  이 연구의 목적은 모바일 기기에서 수집된 </a:t>
            </a:r>
            <a:r>
              <a:rPr lang="en-US" altLang="ko-KR" sz="1600" b="1" kern="0" spc="-50" dirty="0">
                <a:solidFill>
                  <a:srgbClr val="000000"/>
                </a:solidFill>
                <a:effectLst/>
                <a:latin typeface="+mn-ea"/>
              </a:rPr>
              <a:t>GPS </a:t>
            </a:r>
            <a:r>
              <a:rPr lang="ko-KR" altLang="en-US" sz="1600" b="1" kern="0" spc="-70" dirty="0">
                <a:solidFill>
                  <a:srgbClr val="000000"/>
                </a:solidFill>
                <a:effectLst/>
                <a:latin typeface="+mn-ea"/>
              </a:rPr>
              <a:t>데이터를 분석</a:t>
            </a:r>
            <a:r>
              <a:rPr lang="ko-KR" altLang="en-US" sz="1600" kern="0" spc="-70" dirty="0">
                <a:solidFill>
                  <a:srgbClr val="000000"/>
                </a:solidFill>
                <a:effectLst/>
                <a:latin typeface="+mn-ea"/>
              </a:rPr>
              <a:t>해 의미 있는 정보를 추출하고 활용하는 것이다</a:t>
            </a:r>
            <a:r>
              <a:rPr lang="en-US" altLang="ko-KR" sz="1600" kern="0" spc="-5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1600" kern="0" spc="-70" dirty="0">
                <a:solidFill>
                  <a:srgbClr val="000000"/>
                </a:solidFill>
                <a:effectLst/>
                <a:latin typeface="+mn-ea"/>
              </a:rPr>
              <a:t>유저들의 모바일 기기 </a:t>
            </a:r>
            <a:r>
              <a:rPr lang="en-US" altLang="ko-KR" sz="1600" kern="0" spc="-50" dirty="0">
                <a:solidFill>
                  <a:srgbClr val="000000"/>
                </a:solidFill>
                <a:effectLst/>
                <a:latin typeface="+mn-ea"/>
              </a:rPr>
              <a:t>GPS </a:t>
            </a:r>
            <a:r>
              <a:rPr lang="ko-KR" altLang="en-US" sz="1600" kern="0" spc="-70" dirty="0">
                <a:solidFill>
                  <a:srgbClr val="000000"/>
                </a:solidFill>
                <a:effectLst/>
                <a:latin typeface="+mn-ea"/>
              </a:rPr>
              <a:t>데이터를 </a:t>
            </a:r>
            <a:r>
              <a:rPr lang="ko-KR" altLang="en-US" sz="1600" kern="0" spc="-70" dirty="0" err="1">
                <a:solidFill>
                  <a:srgbClr val="000000"/>
                </a:solidFill>
                <a:effectLst/>
                <a:latin typeface="+mn-ea"/>
              </a:rPr>
              <a:t>딥러닝과</a:t>
            </a:r>
            <a:r>
              <a:rPr lang="ko-KR" altLang="en-US" sz="1600" kern="0" spc="-70" dirty="0">
                <a:solidFill>
                  <a:srgbClr val="000000"/>
                </a:solidFill>
                <a:effectLst/>
                <a:latin typeface="+mn-ea"/>
              </a:rPr>
              <a:t> </a:t>
            </a:r>
            <a:r>
              <a:rPr lang="ko-KR" altLang="en-US" sz="1600" kern="0" spc="-70" dirty="0" err="1">
                <a:solidFill>
                  <a:srgbClr val="000000"/>
                </a:solidFill>
                <a:effectLst/>
                <a:latin typeface="+mn-ea"/>
              </a:rPr>
              <a:t>머신러닝</a:t>
            </a:r>
            <a:r>
              <a:rPr lang="ko-KR" altLang="en-US" sz="1600" kern="0" spc="-70" dirty="0">
                <a:solidFill>
                  <a:srgbClr val="000000"/>
                </a:solidFill>
                <a:effectLst/>
                <a:latin typeface="+mn-ea"/>
              </a:rPr>
              <a:t> 기법을 조합한 모델을 사용해 분석하고</a:t>
            </a:r>
            <a:r>
              <a:rPr lang="en-US" altLang="ko-KR" sz="1600" kern="0" spc="-5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1600" kern="0" spc="-70" dirty="0">
                <a:solidFill>
                  <a:srgbClr val="000000"/>
                </a:solidFill>
                <a:effectLst/>
                <a:latin typeface="+mn-ea"/>
              </a:rPr>
              <a:t>이 연구에서 제안하는 클러스터 평가 방법을 사용해 각 유저의 </a:t>
            </a:r>
            <a:r>
              <a:rPr lang="ko-KR" altLang="en-US" sz="1600" b="1" kern="0" spc="-70" dirty="0">
                <a:solidFill>
                  <a:srgbClr val="000000"/>
                </a:solidFill>
                <a:effectLst/>
                <a:latin typeface="+mn-ea"/>
              </a:rPr>
              <a:t>반복된 이동 패턴을 추출</a:t>
            </a:r>
            <a:r>
              <a:rPr lang="ko-KR" altLang="en-US" sz="1600" kern="0" spc="-70" dirty="0">
                <a:solidFill>
                  <a:srgbClr val="000000"/>
                </a:solidFill>
                <a:effectLst/>
                <a:latin typeface="+mn-ea"/>
              </a:rPr>
              <a:t>한 후 이를 병합해 </a:t>
            </a:r>
            <a:r>
              <a:rPr lang="ko-KR" altLang="en-US" sz="1600" b="1" kern="0" spc="-70" dirty="0">
                <a:solidFill>
                  <a:srgbClr val="000000"/>
                </a:solidFill>
                <a:effectLst/>
                <a:latin typeface="+mn-ea"/>
              </a:rPr>
              <a:t>비슷한 이동 패턴을 가진 유저들의 그룹을 추출</a:t>
            </a:r>
            <a:r>
              <a:rPr lang="ko-KR" altLang="en-US" sz="1600" kern="0" spc="-70" dirty="0">
                <a:solidFill>
                  <a:srgbClr val="000000"/>
                </a:solidFill>
                <a:effectLst/>
                <a:latin typeface="+mn-ea"/>
              </a:rPr>
              <a:t>할 수 있었고</a:t>
            </a:r>
            <a:r>
              <a:rPr lang="en-US" altLang="ko-KR" sz="1600" kern="0" spc="-5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1600" kern="0" spc="-70" dirty="0" err="1">
                <a:solidFill>
                  <a:srgbClr val="000000"/>
                </a:solidFill>
                <a:effectLst/>
                <a:latin typeface="+mn-ea"/>
              </a:rPr>
              <a:t>오토인코더의</a:t>
            </a:r>
            <a:r>
              <a:rPr lang="ko-KR" altLang="en-US" sz="1600" kern="0" spc="-70" dirty="0">
                <a:solidFill>
                  <a:srgbClr val="000000"/>
                </a:solidFill>
                <a:effectLst/>
                <a:latin typeface="+mn-ea"/>
              </a:rPr>
              <a:t> 차원 축소 기능을 사용해 상대적으로 </a:t>
            </a:r>
            <a:r>
              <a:rPr lang="ko-KR" altLang="en-US" sz="1600" b="1" kern="0" spc="-70" dirty="0">
                <a:solidFill>
                  <a:srgbClr val="000000"/>
                </a:solidFill>
                <a:effectLst/>
                <a:latin typeface="+mn-ea"/>
              </a:rPr>
              <a:t>효율적인 데이터 분석</a:t>
            </a:r>
            <a:r>
              <a:rPr lang="ko-KR" altLang="en-US" sz="1600" kern="0" spc="-70" dirty="0">
                <a:solidFill>
                  <a:srgbClr val="000000"/>
                </a:solidFill>
                <a:effectLst/>
                <a:latin typeface="+mn-ea"/>
              </a:rPr>
              <a:t>이 가능한 것을 확인할 수 있었다</a:t>
            </a:r>
            <a:r>
              <a:rPr lang="en-US" altLang="ko-KR" sz="1600" kern="0" spc="-5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endParaRPr lang="ko-KR" altLang="en-US" kern="0" dirty="0">
              <a:solidFill>
                <a:srgbClr val="000000"/>
              </a:solidFill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14682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736E951-EACB-9C26-5E62-4540F09ECB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30" t="16884" r="8036" b="10370"/>
          <a:stretch/>
        </p:blipFill>
        <p:spPr>
          <a:xfrm>
            <a:off x="6511281" y="1902181"/>
            <a:ext cx="4646476" cy="442224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07BBDE1-6066-7737-9E67-8777D3CA028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30" t="16884" r="8036" b="10370"/>
          <a:stretch/>
        </p:blipFill>
        <p:spPr>
          <a:xfrm>
            <a:off x="1351219" y="1904724"/>
            <a:ext cx="4646476" cy="44222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A68CD7-3642-6C74-2A51-E5BE44219D5B}"/>
              </a:ext>
            </a:extLst>
          </p:cNvPr>
          <p:cNvSpPr txBox="1"/>
          <p:nvPr/>
        </p:nvSpPr>
        <p:spPr>
          <a:xfrm>
            <a:off x="1174331" y="6325338"/>
            <a:ext cx="9843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Fig </a:t>
            </a:r>
            <a:r>
              <a:rPr lang="en-US" altLang="ko-KR" b="1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11</a:t>
            </a:r>
            <a:r>
              <a:rPr lang="en-US" altLang="ko-KR" sz="1800" b="1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. </a:t>
            </a:r>
            <a:r>
              <a:rPr lang="en-US" altLang="ko-KR" sz="1800" b="0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Result </a:t>
            </a:r>
            <a:r>
              <a:rPr lang="en-US" altLang="ko-KR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of e</a:t>
            </a:r>
            <a:r>
              <a:rPr lang="en-US" altLang="ko-KR" sz="1800" b="0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xtracting similar trips from all user patterns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2B1A74-C479-238D-3006-DFF3BACE3DD4}"/>
              </a:ext>
            </a:extLst>
          </p:cNvPr>
          <p:cNvSpPr txBox="1"/>
          <p:nvPr/>
        </p:nvSpPr>
        <p:spPr>
          <a:xfrm>
            <a:off x="6137783" y="5309675"/>
            <a:ext cx="5369410" cy="101566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</a:rPr>
              <a:t>The travel time and route are different, but the origin and destination are similar</a:t>
            </a:r>
          </a:p>
          <a:p>
            <a:pPr algn="ctr"/>
            <a:r>
              <a:rPr lang="en-US" altLang="ko-KR" sz="2000" dirty="0">
                <a:solidFill>
                  <a:srgbClr val="FF0000"/>
                </a:solidFill>
                <a:latin typeface="charter"/>
              </a:rPr>
              <a:t>(User 82, 85, 113, 168)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01B8BA-3A3E-C187-51AA-E45B0C5DD217}"/>
              </a:ext>
            </a:extLst>
          </p:cNvPr>
          <p:cNvSpPr txBox="1"/>
          <p:nvPr/>
        </p:nvSpPr>
        <p:spPr>
          <a:xfrm>
            <a:off x="1864805" y="5312218"/>
            <a:ext cx="3595242" cy="101566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</a:rPr>
              <a:t>Travel time, route, origin </a:t>
            </a:r>
          </a:p>
          <a:p>
            <a:pPr algn="ctr"/>
            <a:r>
              <a:rPr lang="en-US" altLang="ko-KR" sz="2000" dirty="0">
                <a:solidFill>
                  <a:srgbClr val="FF0000"/>
                </a:solidFill>
              </a:rPr>
              <a:t>and destination are similar</a:t>
            </a:r>
          </a:p>
          <a:p>
            <a:pPr algn="ctr"/>
            <a:r>
              <a:rPr lang="en-US" altLang="ko-KR" sz="2000" dirty="0">
                <a:solidFill>
                  <a:srgbClr val="FF0000"/>
                </a:solidFill>
                <a:latin typeface="charter"/>
              </a:rPr>
              <a:t>(User 0, 3, 4, 30)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8FAD0C9-ADD3-4EA7-82D1-1E262666F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772" y="365125"/>
            <a:ext cx="11426456" cy="623703"/>
          </a:xfrm>
        </p:spPr>
        <p:txBody>
          <a:bodyPr>
            <a:normAutofit fontScale="90000"/>
          </a:bodyPr>
          <a:lstStyle/>
          <a:p>
            <a:r>
              <a:rPr lang="en-US" altLang="ko-KR" b="1" dirty="0">
                <a:latin typeface="+mn-lt"/>
              </a:rPr>
              <a:t>Conclusion</a:t>
            </a:r>
            <a:endParaRPr lang="ko-KR" altLang="en-US" b="1" dirty="0">
              <a:latin typeface="+mn-lt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476891-4046-487B-B8D2-F81FE2B772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923" y="1276017"/>
            <a:ext cx="7347110" cy="1804068"/>
          </a:xfrm>
          <a:solidFill>
            <a:schemeClr val="bg1">
              <a:alpha val="65000"/>
            </a:schemeClr>
          </a:solidFill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2000" b="1" dirty="0">
                <a:latin typeface="Times" panose="02020603050405020304" pitchFamily="18" charset="0"/>
                <a:cs typeface="Times" panose="02020603050405020304" pitchFamily="18" charset="0"/>
              </a:rPr>
              <a:t>Summary</a:t>
            </a:r>
            <a:endParaRPr lang="en-US" altLang="ko-KR" sz="1800" b="1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800" dirty="0">
                <a:latin typeface="Times" panose="02020603050405020304" pitchFamily="18" charset="0"/>
                <a:cs typeface="Times" panose="02020603050405020304" pitchFamily="18" charset="0"/>
              </a:rPr>
              <a:t>Low-dimensional embedding of data using autoencoders.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800" dirty="0">
                <a:latin typeface="Times" panose="02020603050405020304" pitchFamily="18" charset="0"/>
                <a:cs typeface="Times" panose="02020603050405020304" pitchFamily="18" charset="0"/>
              </a:rPr>
              <a:t>Data analysis that consumes less resources than raw data.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800" dirty="0">
                <a:latin typeface="Times" panose="02020603050405020304" pitchFamily="18" charset="0"/>
                <a:cs typeface="Times" panose="02020603050405020304" pitchFamily="18" charset="0"/>
              </a:rPr>
              <a:t>Analysis of repetitive trip patterns of mobile device users.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800" dirty="0">
                <a:latin typeface="Times" panose="02020603050405020304" pitchFamily="18" charset="0"/>
                <a:cs typeface="Times" panose="02020603050405020304" pitchFamily="18" charset="0"/>
              </a:rPr>
              <a:t>Extraction of groups of users with similar route and time trip patterns.</a:t>
            </a:r>
            <a:endParaRPr lang="ko-KR" altLang="en-US" sz="18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6680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DEDE090-D174-12E1-A036-135FA124B8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111" y="3455545"/>
            <a:ext cx="6854610" cy="289885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5E3FA87-1446-42ED-99FA-4BAB5A91D0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628" y="3478208"/>
            <a:ext cx="3742940" cy="287431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8FAD0C9-ADD3-4EA7-82D1-1E262666F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772" y="365125"/>
            <a:ext cx="11426456" cy="623703"/>
          </a:xfrm>
        </p:spPr>
        <p:txBody>
          <a:bodyPr>
            <a:normAutofit fontScale="90000"/>
          </a:bodyPr>
          <a:lstStyle/>
          <a:p>
            <a:r>
              <a:rPr lang="en-US" altLang="ko-KR" b="1" dirty="0">
                <a:latin typeface="+mn-lt"/>
              </a:rPr>
              <a:t>Dataset</a:t>
            </a:r>
            <a:endParaRPr lang="ko-KR" altLang="en-US" b="1" dirty="0">
              <a:latin typeface="+mn-lt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476891-4046-487B-B8D2-F81FE2B772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922" y="1276016"/>
            <a:ext cx="11143306" cy="205946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2000" dirty="0" err="1">
                <a:latin typeface="Times" panose="02020603050405020304" pitchFamily="18" charset="0"/>
                <a:cs typeface="Times" panose="02020603050405020304" pitchFamily="18" charset="0"/>
              </a:rPr>
              <a:t>Geolife</a:t>
            </a:r>
            <a:endParaRPr lang="en-US" altLang="ko-KR" sz="20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80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25M events o</a:t>
            </a:r>
            <a:r>
              <a:rPr lang="en-US" altLang="ko-KR" sz="1800" dirty="0">
                <a:latin typeface="Times" panose="02020603050405020304" pitchFamily="18" charset="0"/>
                <a:cs typeface="Times" panose="02020603050405020304" pitchFamily="18" charset="0"/>
              </a:rPr>
              <a:t>pen mobility dataset( </a:t>
            </a:r>
            <a:r>
              <a:rPr lang="en-US" altLang="ko-KR" sz="1600" u="sng" dirty="0">
                <a:solidFill>
                  <a:srgbClr val="0563C1"/>
                </a:solidFill>
                <a:effectLst/>
                <a:latin typeface="Times" panose="02020603050405020304" pitchFamily="18" charset="0"/>
                <a:cs typeface="Times" panose="02020603050405020304" pitchFamily="18" charset="0"/>
                <a:hlinkClick r:id="rId5"/>
              </a:rPr>
              <a:t>https://privamov.github.io/accio/docs/datasets.html</a:t>
            </a:r>
            <a:r>
              <a:rPr lang="en-US" altLang="ko-KR" sz="1800" dirty="0">
                <a:latin typeface="Times" panose="02020603050405020304" pitchFamily="18" charset="0"/>
                <a:cs typeface="Times" panose="02020603050405020304" pitchFamily="18" charset="0"/>
              </a:rPr>
              <a:t> )</a:t>
            </a:r>
            <a:endParaRPr lang="en-US" altLang="ko-KR" sz="1800" dirty="0">
              <a:solidFill>
                <a:srgbClr val="000000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80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GPS data from 182 users over 5 years from April 2007 to August 2012 were collected from Microsoft Research Asia's </a:t>
            </a:r>
            <a:r>
              <a:rPr lang="en-US" altLang="ko-KR" sz="1800" dirty="0" err="1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Geolife</a:t>
            </a:r>
            <a:r>
              <a:rPr lang="en-US" altLang="ko-KR" sz="180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project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80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GPS data displayed as a series of timestamp points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180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Each point contains latitude, longitude and altitude information, etc.</a:t>
            </a:r>
            <a:endParaRPr lang="ko-KR" altLang="en-US" sz="18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778197-52FC-46C9-A12C-9A30702378F4}"/>
              </a:ext>
            </a:extLst>
          </p:cNvPr>
          <p:cNvSpPr txBox="1"/>
          <p:nvPr/>
        </p:nvSpPr>
        <p:spPr>
          <a:xfrm>
            <a:off x="437497" y="6397563"/>
            <a:ext cx="45422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Fig 1. </a:t>
            </a:r>
            <a:r>
              <a:rPr lang="en-US" altLang="ko-KR" sz="1800" b="0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Data overview in Beijing</a:t>
            </a:r>
            <a:endParaRPr lang="ko-KR" altLang="en-US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5C5314-F95C-401A-A596-64E441869355}"/>
              </a:ext>
            </a:extLst>
          </p:cNvPr>
          <p:cNvSpPr txBox="1"/>
          <p:nvPr/>
        </p:nvSpPr>
        <p:spPr>
          <a:xfrm>
            <a:off x="5786279" y="6397563"/>
            <a:ext cx="45422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Fig 2. </a:t>
            </a:r>
            <a:r>
              <a:rPr lang="en-US" altLang="ko-KR" sz="1800" b="0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Data structure</a:t>
            </a:r>
            <a:endParaRPr lang="ko-KR" altLang="en-US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3494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FAD0C9-ADD3-4EA7-82D1-1E262666F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772" y="365125"/>
            <a:ext cx="11426456" cy="623703"/>
          </a:xfrm>
        </p:spPr>
        <p:txBody>
          <a:bodyPr>
            <a:normAutofit fontScale="90000"/>
          </a:bodyPr>
          <a:lstStyle/>
          <a:p>
            <a:r>
              <a:rPr lang="en-US" altLang="ko-KR" b="1" dirty="0">
                <a:latin typeface="+mn-lt"/>
              </a:rPr>
              <a:t>Data preprocessing</a:t>
            </a:r>
            <a:endParaRPr lang="ko-KR" altLang="en-US" b="1" dirty="0">
              <a:latin typeface="+mn-lt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FAC5FC9-9CB7-B4D7-F42F-3294A5CDC8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515098"/>
              </p:ext>
            </p:extLst>
          </p:nvPr>
        </p:nvGraphicFramePr>
        <p:xfrm>
          <a:off x="1549631" y="1089425"/>
          <a:ext cx="4680997" cy="4987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8120">
                  <a:extLst>
                    <a:ext uri="{9D8B030D-6E8A-4147-A177-3AD203B41FA5}">
                      <a16:colId xmlns:a16="http://schemas.microsoft.com/office/drawing/2014/main" val="270798036"/>
                    </a:ext>
                  </a:extLst>
                </a:gridCol>
                <a:gridCol w="808120">
                  <a:extLst>
                    <a:ext uri="{9D8B030D-6E8A-4147-A177-3AD203B41FA5}">
                      <a16:colId xmlns:a16="http://schemas.microsoft.com/office/drawing/2014/main" val="704278565"/>
                    </a:ext>
                  </a:extLst>
                </a:gridCol>
                <a:gridCol w="213465">
                  <a:extLst>
                    <a:ext uri="{9D8B030D-6E8A-4147-A177-3AD203B41FA5}">
                      <a16:colId xmlns:a16="http://schemas.microsoft.com/office/drawing/2014/main" val="3712176261"/>
                    </a:ext>
                  </a:extLst>
                </a:gridCol>
                <a:gridCol w="396436">
                  <a:extLst>
                    <a:ext uri="{9D8B030D-6E8A-4147-A177-3AD203B41FA5}">
                      <a16:colId xmlns:a16="http://schemas.microsoft.com/office/drawing/2014/main" val="3334871773"/>
                    </a:ext>
                  </a:extLst>
                </a:gridCol>
                <a:gridCol w="808120">
                  <a:extLst>
                    <a:ext uri="{9D8B030D-6E8A-4147-A177-3AD203B41FA5}">
                      <a16:colId xmlns:a16="http://schemas.microsoft.com/office/drawing/2014/main" val="2193103329"/>
                    </a:ext>
                  </a:extLst>
                </a:gridCol>
                <a:gridCol w="991090">
                  <a:extLst>
                    <a:ext uri="{9D8B030D-6E8A-4147-A177-3AD203B41FA5}">
                      <a16:colId xmlns:a16="http://schemas.microsoft.com/office/drawing/2014/main" val="3876628024"/>
                    </a:ext>
                  </a:extLst>
                </a:gridCol>
                <a:gridCol w="655646">
                  <a:extLst>
                    <a:ext uri="{9D8B030D-6E8A-4147-A177-3AD203B41FA5}">
                      <a16:colId xmlns:a16="http://schemas.microsoft.com/office/drawing/2014/main" val="4023238546"/>
                    </a:ext>
                  </a:extLst>
                </a:gridCol>
              </a:tblGrid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39.99968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116.3245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178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39744.19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4:33:42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496966873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39.99968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116.3245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178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39744.19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4:33:45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2903692886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39.99968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116.3245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178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39744.19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4:33:47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4182787754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39.99967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116.3245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179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39744.19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4:33:52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1206658837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39.99966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116.3245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179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39744.19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4:33:57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4101436708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39.9997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116.3245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179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39744.19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4:34:02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3867015540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39.99956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116.3245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179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39744.19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4:34:07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1282918916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39.99951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116.3245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179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39744.19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4:34:12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3073754006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39.99952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116.3245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179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39744.19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4:34:17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428751509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39.99957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116.3245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179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39744.19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4:34:22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1099509476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39.99957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116.3246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179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39744.19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4:34:27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262930881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39.99954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116.3246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178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39744.19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2008-10-23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4:34:32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2245940923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39.9996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116.3247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177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39744.19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4:34:37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997237090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39.99967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116.3247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177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39744.19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4:34:42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980895589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39.99973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116.3248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176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39744.19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4:34:47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1737740113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39.99977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116.3249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175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39744.19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4:34:52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373496305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40.00478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116.3202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105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9:42:25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512080400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40.00478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116.3204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109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9:42:30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808785230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40.0048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116.3205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99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9:42:35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1984928563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40.00484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116.3207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94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9:42:40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3777874374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40.00485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116.3208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95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9:42:45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3278375497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40.00487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116.321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94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9:42:50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643470138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40.00485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116.3212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102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9:42:55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1617633609"/>
                  </a:ext>
                </a:extLst>
              </a:tr>
              <a:tr h="20782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40.00488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116.3213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39744.4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2008-10-23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9:43:00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71" marR="5771" marT="5771" marB="0" anchor="ctr"/>
                </a:tc>
                <a:extLst>
                  <a:ext uri="{0D108BD9-81ED-4DB2-BD59-A6C34878D82A}">
                    <a16:rowId xmlns:a16="http://schemas.microsoft.com/office/drawing/2014/main" val="3129688376"/>
                  </a:ext>
                </a:extLst>
              </a:tr>
            </a:tbl>
          </a:graphicData>
        </a:graphic>
      </p:graphicFrame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BCE0B8D-6FEF-84A0-E2AE-0D48AD0673B0}"/>
              </a:ext>
            </a:extLst>
          </p:cNvPr>
          <p:cNvCxnSpPr>
            <a:cxnSpLocks/>
          </p:cNvCxnSpPr>
          <p:nvPr/>
        </p:nvCxnSpPr>
        <p:spPr>
          <a:xfrm flipH="1">
            <a:off x="769858" y="4402316"/>
            <a:ext cx="11039370" cy="0"/>
          </a:xfrm>
          <a:prstGeom prst="line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693416C-FAA6-1936-183A-7075C2B09831}"/>
              </a:ext>
            </a:extLst>
          </p:cNvPr>
          <p:cNvSpPr txBox="1"/>
          <p:nvPr/>
        </p:nvSpPr>
        <p:spPr>
          <a:xfrm>
            <a:off x="7408346" y="5351010"/>
            <a:ext cx="12254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charter"/>
              </a:rPr>
              <a:t>Trip n+1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3974F78-2381-0C9A-EA00-35FAA60BED11}"/>
              </a:ext>
            </a:extLst>
          </p:cNvPr>
          <p:cNvSpPr/>
          <p:nvPr/>
        </p:nvSpPr>
        <p:spPr>
          <a:xfrm>
            <a:off x="1272621" y="1460065"/>
            <a:ext cx="5307291" cy="283788"/>
          </a:xfrm>
          <a:prstGeom prst="rect">
            <a:avLst/>
          </a:prstGeom>
          <a:noFill/>
          <a:ln w="28575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92694E9-E5CE-9E68-79D8-1D0D9475052F}"/>
              </a:ext>
            </a:extLst>
          </p:cNvPr>
          <p:cNvSpPr/>
          <p:nvPr/>
        </p:nvSpPr>
        <p:spPr>
          <a:xfrm>
            <a:off x="1272621" y="3960735"/>
            <a:ext cx="5307291" cy="283788"/>
          </a:xfrm>
          <a:prstGeom prst="rect">
            <a:avLst/>
          </a:prstGeom>
          <a:noFill/>
          <a:ln w="28575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B4DB44B-7258-1AC2-F78B-9CE637515432}"/>
              </a:ext>
            </a:extLst>
          </p:cNvPr>
          <p:cNvSpPr/>
          <p:nvPr/>
        </p:nvSpPr>
        <p:spPr>
          <a:xfrm>
            <a:off x="1272621" y="4599214"/>
            <a:ext cx="5307291" cy="283788"/>
          </a:xfrm>
          <a:prstGeom prst="rect">
            <a:avLst/>
          </a:prstGeom>
          <a:noFill/>
          <a:ln w="28575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왼쪽 중괄호 12">
            <a:extLst>
              <a:ext uri="{FF2B5EF4-FFF2-40B4-BE49-F238E27FC236}">
                <a16:creationId xmlns:a16="http://schemas.microsoft.com/office/drawing/2014/main" id="{F6818E11-7D7F-5E5C-C9C2-A741B00A615C}"/>
              </a:ext>
            </a:extLst>
          </p:cNvPr>
          <p:cNvSpPr/>
          <p:nvPr/>
        </p:nvSpPr>
        <p:spPr>
          <a:xfrm rot="10800000">
            <a:off x="6898806" y="904007"/>
            <a:ext cx="501238" cy="3301411"/>
          </a:xfrm>
          <a:prstGeom prst="leftBrace">
            <a:avLst>
              <a:gd name="adj1" fmla="val 40258"/>
              <a:gd name="adj2" fmla="val 50000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왼쪽 중괄호 13">
            <a:extLst>
              <a:ext uri="{FF2B5EF4-FFF2-40B4-BE49-F238E27FC236}">
                <a16:creationId xmlns:a16="http://schemas.microsoft.com/office/drawing/2014/main" id="{549E67FB-ECED-6915-462A-06DC0A440D57}"/>
              </a:ext>
            </a:extLst>
          </p:cNvPr>
          <p:cNvSpPr/>
          <p:nvPr/>
        </p:nvSpPr>
        <p:spPr>
          <a:xfrm rot="10800000">
            <a:off x="6898806" y="4666153"/>
            <a:ext cx="501238" cy="1481919"/>
          </a:xfrm>
          <a:prstGeom prst="leftBrace">
            <a:avLst>
              <a:gd name="adj1" fmla="val 40258"/>
              <a:gd name="adj2" fmla="val 50000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2117B46-76BA-FBD4-5079-986E5A0AE823}"/>
              </a:ext>
            </a:extLst>
          </p:cNvPr>
          <p:cNvSpPr txBox="1"/>
          <p:nvPr/>
        </p:nvSpPr>
        <p:spPr>
          <a:xfrm>
            <a:off x="7408346" y="2145900"/>
            <a:ext cx="12254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charter"/>
              </a:rPr>
              <a:t>Trip n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1406EA-1EAA-6A4A-D79B-4D531A5454C5}"/>
              </a:ext>
            </a:extLst>
          </p:cNvPr>
          <p:cNvSpPr txBox="1"/>
          <p:nvPr/>
        </p:nvSpPr>
        <p:spPr>
          <a:xfrm>
            <a:off x="296745" y="1768277"/>
            <a:ext cx="116941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0070C0"/>
                </a:solidFill>
                <a:latin typeface="charter"/>
              </a:rPr>
              <a:t>Down-</a:t>
            </a:r>
          </a:p>
          <a:p>
            <a:pPr algn="ctr"/>
            <a:r>
              <a:rPr lang="en-US" altLang="ko-KR" sz="2000" dirty="0">
                <a:solidFill>
                  <a:srgbClr val="0070C0"/>
                </a:solidFill>
                <a:latin typeface="charter"/>
              </a:rPr>
              <a:t>sampling</a:t>
            </a:r>
            <a:endParaRPr lang="ko-KR" altLang="en-US" sz="2000" dirty="0">
              <a:solidFill>
                <a:srgbClr val="0070C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BABE8A-6EE4-1C74-AE78-7B437F4C29B2}"/>
              </a:ext>
            </a:extLst>
          </p:cNvPr>
          <p:cNvSpPr txBox="1"/>
          <p:nvPr/>
        </p:nvSpPr>
        <p:spPr>
          <a:xfrm>
            <a:off x="8540685" y="2322288"/>
            <a:ext cx="339392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sz="2000">
                <a:solidFill>
                  <a:srgbClr val="0070C0"/>
                </a:solidFill>
                <a:latin typeface="charter"/>
              </a:defRPr>
            </a:lvl1pPr>
          </a:lstStyle>
          <a:p>
            <a:pPr algn="l"/>
            <a:r>
              <a:rPr lang="en-US" altLang="ko-KR" dirty="0"/>
              <a:t>Calculate distance and speed,</a:t>
            </a:r>
          </a:p>
          <a:p>
            <a:pPr algn="l"/>
            <a:r>
              <a:rPr lang="en-US" altLang="ko-KR" dirty="0"/>
              <a:t>Upsize / Interpolate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AB69DB2-2DEC-C3E5-2AFE-92CAA8E242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49" r="8373"/>
          <a:stretch/>
        </p:blipFill>
        <p:spPr>
          <a:xfrm>
            <a:off x="9867307" y="663193"/>
            <a:ext cx="2025390" cy="155258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82A9D09-1D94-90FD-EA83-D8DB7D7BA2D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49" r="8373"/>
          <a:stretch/>
        </p:blipFill>
        <p:spPr>
          <a:xfrm>
            <a:off x="7794297" y="673459"/>
            <a:ext cx="2025390" cy="155258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45E8E6D-493E-6E55-6961-42E15623539F}"/>
              </a:ext>
            </a:extLst>
          </p:cNvPr>
          <p:cNvSpPr txBox="1"/>
          <p:nvPr/>
        </p:nvSpPr>
        <p:spPr>
          <a:xfrm>
            <a:off x="9106142" y="3655748"/>
            <a:ext cx="163074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charter"/>
              </a:rPr>
              <a:t>Divide into </a:t>
            </a:r>
          </a:p>
          <a:p>
            <a:pPr algn="ctr"/>
            <a:r>
              <a:rPr lang="en-US" altLang="ko-KR" sz="2000" dirty="0">
                <a:solidFill>
                  <a:srgbClr val="FF0000"/>
                </a:solidFill>
                <a:latin typeface="charter"/>
              </a:rPr>
              <a:t>Each trip data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22A4AB6-C27F-31D1-7B2E-B85AF6B327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2698" y="5255304"/>
            <a:ext cx="2067304" cy="1481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5C26A46-7DC8-585F-9F37-2766A21D40B4}"/>
              </a:ext>
            </a:extLst>
          </p:cNvPr>
          <p:cNvSpPr txBox="1"/>
          <p:nvPr/>
        </p:nvSpPr>
        <p:spPr>
          <a:xfrm>
            <a:off x="8540685" y="4547418"/>
            <a:ext cx="339392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sz="2000">
                <a:solidFill>
                  <a:srgbClr val="0070C0"/>
                </a:solidFill>
                <a:latin typeface="charter"/>
              </a:defRPr>
            </a:lvl1pPr>
          </a:lstStyle>
          <a:p>
            <a:pPr algn="l"/>
            <a:r>
              <a:rPr lang="en-US" altLang="ko-KR" dirty="0"/>
              <a:t>Remove uninteresting data,</a:t>
            </a:r>
          </a:p>
          <a:p>
            <a:pPr algn="l"/>
            <a:r>
              <a:rPr lang="en-US" altLang="ko-KR" dirty="0"/>
              <a:t>Remove noised data,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497ED2F-C4ED-D21D-DFA8-A11C9F6D9008}"/>
              </a:ext>
            </a:extLst>
          </p:cNvPr>
          <p:cNvSpPr txBox="1"/>
          <p:nvPr/>
        </p:nvSpPr>
        <p:spPr>
          <a:xfrm>
            <a:off x="3275244" y="6308209"/>
            <a:ext cx="56415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Fig 3. </a:t>
            </a:r>
            <a:r>
              <a:rPr lang="en-US" altLang="ko-KR" sz="1800" b="0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Data preprocessing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99476AB-34C5-397D-4B19-A8DFE29E3843}"/>
              </a:ext>
            </a:extLst>
          </p:cNvPr>
          <p:cNvGrpSpPr/>
          <p:nvPr/>
        </p:nvGrpSpPr>
        <p:grpSpPr>
          <a:xfrm rot="5400000">
            <a:off x="6268989" y="1025925"/>
            <a:ext cx="362483" cy="71393"/>
            <a:chOff x="5373876" y="4902377"/>
            <a:chExt cx="1597889" cy="314713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1E8E004C-7DED-8310-E9A9-DEEF67655D4B}"/>
                </a:ext>
              </a:extLst>
            </p:cNvPr>
            <p:cNvSpPr/>
            <p:nvPr/>
          </p:nvSpPr>
          <p:spPr>
            <a:xfrm>
              <a:off x="5373876" y="4902386"/>
              <a:ext cx="314678" cy="31467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0008D673-804E-EC5C-E2F2-66E4A4D016B1}"/>
                </a:ext>
              </a:extLst>
            </p:cNvPr>
            <p:cNvSpPr/>
            <p:nvPr/>
          </p:nvSpPr>
          <p:spPr>
            <a:xfrm>
              <a:off x="6015482" y="4902412"/>
              <a:ext cx="314678" cy="3146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76C8F711-0BF3-5C93-90EB-CBDFA259B187}"/>
                </a:ext>
              </a:extLst>
            </p:cNvPr>
            <p:cNvSpPr/>
            <p:nvPr/>
          </p:nvSpPr>
          <p:spPr>
            <a:xfrm>
              <a:off x="6657087" y="4902377"/>
              <a:ext cx="314678" cy="314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D8D8B37-1761-ADF1-4690-CAB24362CB88}"/>
              </a:ext>
            </a:extLst>
          </p:cNvPr>
          <p:cNvGrpSpPr/>
          <p:nvPr/>
        </p:nvGrpSpPr>
        <p:grpSpPr>
          <a:xfrm rot="5400000">
            <a:off x="6268984" y="5854173"/>
            <a:ext cx="362483" cy="71393"/>
            <a:chOff x="5373876" y="4902377"/>
            <a:chExt cx="1597889" cy="314713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63D67F37-0EA3-AB42-3E33-6AE19A77F2D6}"/>
                </a:ext>
              </a:extLst>
            </p:cNvPr>
            <p:cNvSpPr/>
            <p:nvPr/>
          </p:nvSpPr>
          <p:spPr>
            <a:xfrm>
              <a:off x="5373876" y="4902386"/>
              <a:ext cx="314678" cy="31467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F3107F9C-B5D2-CF91-A860-1BF9F391BDEF}"/>
                </a:ext>
              </a:extLst>
            </p:cNvPr>
            <p:cNvSpPr/>
            <p:nvPr/>
          </p:nvSpPr>
          <p:spPr>
            <a:xfrm>
              <a:off x="6015482" y="4902412"/>
              <a:ext cx="314678" cy="3146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EC5A11F0-B21D-1C82-F1E5-F2A9B534CBCA}"/>
                </a:ext>
              </a:extLst>
            </p:cNvPr>
            <p:cNvSpPr/>
            <p:nvPr/>
          </p:nvSpPr>
          <p:spPr>
            <a:xfrm>
              <a:off x="6657087" y="4902377"/>
              <a:ext cx="314678" cy="31467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46414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FAD0C9-ADD3-4EA7-82D1-1E262666F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772" y="365125"/>
            <a:ext cx="11426456" cy="623703"/>
          </a:xfrm>
        </p:spPr>
        <p:txBody>
          <a:bodyPr>
            <a:normAutofit fontScale="90000"/>
          </a:bodyPr>
          <a:lstStyle/>
          <a:p>
            <a:r>
              <a:rPr lang="en-US" altLang="ko-KR" b="1" dirty="0">
                <a:latin typeface="+mn-lt"/>
              </a:rPr>
              <a:t>Learning Model</a:t>
            </a:r>
            <a:endParaRPr lang="ko-KR" altLang="en-US" b="1" dirty="0">
              <a:latin typeface="+mn-lt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D9E01ED-7A51-6004-6905-5D996CD83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922" y="1276017"/>
            <a:ext cx="10687878" cy="62370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2400" dirty="0">
                <a:latin typeface="Times" panose="02020603050405020304" pitchFamily="18" charset="0"/>
                <a:cs typeface="Times" panose="02020603050405020304" pitchFamily="18" charset="0"/>
              </a:rPr>
              <a:t>Model structure</a:t>
            </a:r>
            <a:endParaRPr lang="en-US" altLang="ko-KR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7B72FCD-836C-D500-443C-FD704351E0DC}"/>
              </a:ext>
            </a:extLst>
          </p:cNvPr>
          <p:cNvGrpSpPr/>
          <p:nvPr/>
        </p:nvGrpSpPr>
        <p:grpSpPr>
          <a:xfrm>
            <a:off x="6994478" y="1197649"/>
            <a:ext cx="4636546" cy="2795234"/>
            <a:chOff x="2280621" y="2675386"/>
            <a:chExt cx="4636546" cy="2795234"/>
          </a:xfrm>
        </p:grpSpPr>
        <p:sp>
          <p:nvSpPr>
            <p:cNvPr id="9" name="사다리꼴 8">
              <a:extLst>
                <a:ext uri="{FF2B5EF4-FFF2-40B4-BE49-F238E27FC236}">
                  <a16:creationId xmlns:a16="http://schemas.microsoft.com/office/drawing/2014/main" id="{75B0BDCE-4F69-4199-E7A8-1DF9A5C2E9CB}"/>
                </a:ext>
              </a:extLst>
            </p:cNvPr>
            <p:cNvSpPr/>
            <p:nvPr/>
          </p:nvSpPr>
          <p:spPr>
            <a:xfrm flipV="1">
              <a:off x="2280621" y="2675386"/>
              <a:ext cx="4636546" cy="2795234"/>
            </a:xfrm>
            <a:prstGeom prst="trapezoid">
              <a:avLst>
                <a:gd name="adj" fmla="val 39745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EF4F765-9B2F-74A1-69AA-DBA9386A9438}"/>
                </a:ext>
              </a:extLst>
            </p:cNvPr>
            <p:cNvSpPr txBox="1"/>
            <p:nvPr/>
          </p:nvSpPr>
          <p:spPr>
            <a:xfrm>
              <a:off x="3840480" y="2795730"/>
              <a:ext cx="1497330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chemeClr val="bg1"/>
                  </a:solidFill>
                </a:rPr>
                <a:t>F/C 256</a:t>
              </a:r>
            </a:p>
            <a:p>
              <a:pPr algn="ctr"/>
              <a:r>
                <a:rPr lang="en-US" altLang="ko-KR" sz="2000" dirty="0">
                  <a:solidFill>
                    <a:schemeClr val="bg1"/>
                  </a:solidFill>
                </a:rPr>
                <a:t>F/C 256</a:t>
              </a:r>
            </a:p>
            <a:p>
              <a:pPr algn="ctr"/>
              <a:r>
                <a:rPr lang="en-US" altLang="ko-KR" sz="2000" dirty="0">
                  <a:solidFill>
                    <a:schemeClr val="bg1"/>
                  </a:solidFill>
                </a:rPr>
                <a:t>F/C 128</a:t>
              </a:r>
            </a:p>
            <a:p>
              <a:pPr algn="ctr"/>
              <a:r>
                <a:rPr lang="en-US" altLang="ko-KR" sz="2000" dirty="0">
                  <a:solidFill>
                    <a:schemeClr val="bg1"/>
                  </a:solidFill>
                </a:rPr>
                <a:t>F/C 128</a:t>
              </a:r>
            </a:p>
            <a:p>
              <a:pPr algn="ctr"/>
              <a:r>
                <a:rPr lang="en-US" altLang="ko-KR" sz="2000" dirty="0">
                  <a:solidFill>
                    <a:schemeClr val="bg1"/>
                  </a:solidFill>
                </a:rPr>
                <a:t>F/C 64</a:t>
              </a:r>
            </a:p>
            <a:p>
              <a:pPr algn="ctr"/>
              <a:r>
                <a:rPr lang="en-US" altLang="ko-KR" sz="2000" dirty="0">
                  <a:solidFill>
                    <a:schemeClr val="bg1"/>
                  </a:solidFill>
                </a:rPr>
                <a:t>F/C 32</a:t>
              </a:r>
            </a:p>
            <a:p>
              <a:pPr algn="ctr"/>
              <a:r>
                <a:rPr lang="en-US" altLang="ko-KR" sz="2000" dirty="0">
                  <a:solidFill>
                    <a:schemeClr val="bg1"/>
                  </a:solidFill>
                </a:rPr>
                <a:t>F/C 16</a:t>
              </a:r>
            </a:p>
            <a:p>
              <a:pPr algn="ctr"/>
              <a:r>
                <a:rPr lang="en-US" altLang="ko-KR" sz="2000" dirty="0">
                  <a:solidFill>
                    <a:schemeClr val="bg1"/>
                  </a:solidFill>
                </a:rPr>
                <a:t>F/C 8</a:t>
              </a:r>
              <a:endParaRPr lang="ko-KR" altLang="en-US" sz="2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94A439B3-C3EF-9A92-ABAC-8467FB2254EA}"/>
              </a:ext>
            </a:extLst>
          </p:cNvPr>
          <p:cNvSpPr txBox="1"/>
          <p:nvPr/>
        </p:nvSpPr>
        <p:spPr>
          <a:xfrm>
            <a:off x="6994478" y="495752"/>
            <a:ext cx="4636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070C0"/>
                </a:solidFill>
              </a:rPr>
              <a:t>GPS Data (150, 3) </a:t>
            </a:r>
          </a:p>
          <a:p>
            <a:pPr algn="ctr"/>
            <a:r>
              <a:rPr lang="en-US" altLang="ko-KR" dirty="0">
                <a:solidFill>
                  <a:srgbClr val="0070C0"/>
                </a:solidFill>
              </a:rPr>
              <a:t>(</a:t>
            </a:r>
            <a:r>
              <a:rPr lang="en-US" altLang="ko-KR" dirty="0" err="1">
                <a:solidFill>
                  <a:srgbClr val="0070C0"/>
                </a:solidFill>
              </a:rPr>
              <a:t>ElapsedTime</a:t>
            </a:r>
            <a:r>
              <a:rPr lang="en-US" altLang="ko-KR" dirty="0">
                <a:solidFill>
                  <a:srgbClr val="0070C0"/>
                </a:solidFill>
              </a:rPr>
              <a:t>, Latitude, Longitude)</a:t>
            </a:r>
            <a:endParaRPr lang="ko-KR" altLang="en-US" dirty="0">
              <a:solidFill>
                <a:srgbClr val="0070C0"/>
              </a:solidFill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AA850D30-1025-C77E-384C-4301EA6E8067}"/>
              </a:ext>
            </a:extLst>
          </p:cNvPr>
          <p:cNvGrpSpPr/>
          <p:nvPr/>
        </p:nvGrpSpPr>
        <p:grpSpPr>
          <a:xfrm>
            <a:off x="7658417" y="4197723"/>
            <a:ext cx="1597889" cy="314678"/>
            <a:chOff x="5373876" y="4907859"/>
            <a:chExt cx="1597889" cy="314678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FF305893-2B94-9B57-0583-6E1F230E4D2F}"/>
                </a:ext>
              </a:extLst>
            </p:cNvPr>
            <p:cNvSpPr/>
            <p:nvPr/>
          </p:nvSpPr>
          <p:spPr>
            <a:xfrm>
              <a:off x="5373876" y="4907859"/>
              <a:ext cx="314678" cy="3146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1015BF78-8247-533D-39FA-BECE58DCA0E7}"/>
                </a:ext>
              </a:extLst>
            </p:cNvPr>
            <p:cNvSpPr/>
            <p:nvPr/>
          </p:nvSpPr>
          <p:spPr>
            <a:xfrm>
              <a:off x="5801613" y="4907859"/>
              <a:ext cx="314678" cy="3146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93E44475-87A9-9F9F-899F-E0A579A1B7EF}"/>
                </a:ext>
              </a:extLst>
            </p:cNvPr>
            <p:cNvSpPr/>
            <p:nvPr/>
          </p:nvSpPr>
          <p:spPr>
            <a:xfrm>
              <a:off x="6229350" y="4907859"/>
              <a:ext cx="314678" cy="3146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87D74F4E-7A5D-B55C-304C-AA0B199FBC58}"/>
                </a:ext>
              </a:extLst>
            </p:cNvPr>
            <p:cNvSpPr/>
            <p:nvPr/>
          </p:nvSpPr>
          <p:spPr>
            <a:xfrm>
              <a:off x="6657087" y="4907859"/>
              <a:ext cx="314678" cy="3146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C67CA8FB-42BF-7283-E2EE-D71562061CBC}"/>
              </a:ext>
            </a:extLst>
          </p:cNvPr>
          <p:cNvGrpSpPr/>
          <p:nvPr/>
        </p:nvGrpSpPr>
        <p:grpSpPr>
          <a:xfrm>
            <a:off x="4632250" y="4197723"/>
            <a:ext cx="1597889" cy="314678"/>
            <a:chOff x="5373876" y="4907859"/>
            <a:chExt cx="1597889" cy="314678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B32608B4-658D-DC8B-D965-7BC6F3A0970A}"/>
                </a:ext>
              </a:extLst>
            </p:cNvPr>
            <p:cNvSpPr/>
            <p:nvPr/>
          </p:nvSpPr>
          <p:spPr>
            <a:xfrm>
              <a:off x="5373876" y="4907859"/>
              <a:ext cx="314678" cy="3146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CA73F647-F700-6E03-1138-F22E804A001F}"/>
                </a:ext>
              </a:extLst>
            </p:cNvPr>
            <p:cNvSpPr/>
            <p:nvPr/>
          </p:nvSpPr>
          <p:spPr>
            <a:xfrm>
              <a:off x="5801613" y="4907859"/>
              <a:ext cx="314678" cy="3146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B0C6898D-3492-ED3A-DB2C-4ADF0E0DF302}"/>
                </a:ext>
              </a:extLst>
            </p:cNvPr>
            <p:cNvSpPr/>
            <p:nvPr/>
          </p:nvSpPr>
          <p:spPr>
            <a:xfrm>
              <a:off x="6229350" y="4907859"/>
              <a:ext cx="314678" cy="3146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C0C33241-11E5-A59F-2D8A-9C5C038533DC}"/>
                </a:ext>
              </a:extLst>
            </p:cNvPr>
            <p:cNvSpPr/>
            <p:nvPr/>
          </p:nvSpPr>
          <p:spPr>
            <a:xfrm>
              <a:off x="6657087" y="4907859"/>
              <a:ext cx="314678" cy="3146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3D0BCFD4-B500-1447-6D8F-57314A3E32F1}"/>
              </a:ext>
            </a:extLst>
          </p:cNvPr>
          <p:cNvSpPr txBox="1"/>
          <p:nvPr/>
        </p:nvSpPr>
        <p:spPr>
          <a:xfrm>
            <a:off x="3750320" y="2807489"/>
            <a:ext cx="33629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070C0"/>
                </a:solidFill>
              </a:rPr>
              <a:t>Trip information</a:t>
            </a:r>
          </a:p>
          <a:p>
            <a:pPr algn="ctr"/>
            <a:r>
              <a:rPr lang="en-US" altLang="ko-KR" dirty="0">
                <a:solidFill>
                  <a:srgbClr val="0070C0"/>
                </a:solidFill>
              </a:rPr>
              <a:t>(Travel Time, Total Distance Traveled, Straight Distance, Movement Speed)</a:t>
            </a:r>
            <a:endParaRPr lang="ko-KR" altLang="en-US" dirty="0">
              <a:solidFill>
                <a:srgbClr val="0070C0"/>
              </a:solidFill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4860D28F-03E2-3514-A4AD-099D00818D71}"/>
              </a:ext>
            </a:extLst>
          </p:cNvPr>
          <p:cNvGrpSpPr/>
          <p:nvPr/>
        </p:nvGrpSpPr>
        <p:grpSpPr>
          <a:xfrm>
            <a:off x="1289993" y="4197723"/>
            <a:ext cx="1597889" cy="314678"/>
            <a:chOff x="5373876" y="4907859"/>
            <a:chExt cx="1597889" cy="314678"/>
          </a:xfrm>
        </p:grpSpPr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307FCBA2-9F75-FB42-A014-9C155ECDF938}"/>
                </a:ext>
              </a:extLst>
            </p:cNvPr>
            <p:cNvSpPr/>
            <p:nvPr/>
          </p:nvSpPr>
          <p:spPr>
            <a:xfrm>
              <a:off x="5373876" y="4907859"/>
              <a:ext cx="314678" cy="3146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E2319153-A508-176B-47C6-28B243F1E85D}"/>
                </a:ext>
              </a:extLst>
            </p:cNvPr>
            <p:cNvSpPr/>
            <p:nvPr/>
          </p:nvSpPr>
          <p:spPr>
            <a:xfrm>
              <a:off x="5801613" y="4907859"/>
              <a:ext cx="314678" cy="3146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C9223BE4-4EFA-D7E6-C0A6-D5EAD48DFEC7}"/>
                </a:ext>
              </a:extLst>
            </p:cNvPr>
            <p:cNvSpPr/>
            <p:nvPr/>
          </p:nvSpPr>
          <p:spPr>
            <a:xfrm>
              <a:off x="6229350" y="4907859"/>
              <a:ext cx="314678" cy="3146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D76E911D-6B75-3FCC-5196-6CABAD696E4C}"/>
                </a:ext>
              </a:extLst>
            </p:cNvPr>
            <p:cNvSpPr/>
            <p:nvPr/>
          </p:nvSpPr>
          <p:spPr>
            <a:xfrm>
              <a:off x="6657087" y="4907859"/>
              <a:ext cx="314678" cy="3146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DB63A1A-BC42-EFB7-7A95-3EE0FBBF3A75}"/>
              </a:ext>
            </a:extLst>
          </p:cNvPr>
          <p:cNvSpPr txBox="1"/>
          <p:nvPr/>
        </p:nvSpPr>
        <p:spPr>
          <a:xfrm>
            <a:off x="418252" y="2807489"/>
            <a:ext cx="33629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070C0"/>
                </a:solidFill>
              </a:rPr>
              <a:t>Trip information</a:t>
            </a:r>
          </a:p>
          <a:p>
            <a:pPr algn="ctr"/>
            <a:r>
              <a:rPr lang="en-US" altLang="ko-KR" dirty="0">
                <a:solidFill>
                  <a:srgbClr val="0070C0"/>
                </a:solidFill>
              </a:rPr>
              <a:t>(Latitude and longitude </a:t>
            </a:r>
          </a:p>
          <a:p>
            <a:pPr algn="ctr"/>
            <a:r>
              <a:rPr lang="en-US" altLang="ko-KR" dirty="0">
                <a:solidFill>
                  <a:srgbClr val="0070C0"/>
                </a:solidFill>
              </a:rPr>
              <a:t>of the start and end location</a:t>
            </a:r>
          </a:p>
          <a:p>
            <a:pPr algn="ctr"/>
            <a:r>
              <a:rPr lang="en-US" altLang="ko-KR" dirty="0">
                <a:solidFill>
                  <a:srgbClr val="0070C0"/>
                </a:solidFill>
              </a:rPr>
              <a:t>of the trip)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18" name="더하기 기호 17">
            <a:extLst>
              <a:ext uri="{FF2B5EF4-FFF2-40B4-BE49-F238E27FC236}">
                <a16:creationId xmlns:a16="http://schemas.microsoft.com/office/drawing/2014/main" id="{C1713D9D-E240-57C6-8AFF-536C9B44A496}"/>
              </a:ext>
            </a:extLst>
          </p:cNvPr>
          <p:cNvSpPr/>
          <p:nvPr/>
        </p:nvSpPr>
        <p:spPr>
          <a:xfrm>
            <a:off x="3480561" y="4058847"/>
            <a:ext cx="592429" cy="592429"/>
          </a:xfrm>
          <a:prstGeom prst="mathPlus">
            <a:avLst>
              <a:gd name="adj1" fmla="val 491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더하기 기호 31">
            <a:extLst>
              <a:ext uri="{FF2B5EF4-FFF2-40B4-BE49-F238E27FC236}">
                <a16:creationId xmlns:a16="http://schemas.microsoft.com/office/drawing/2014/main" id="{7F5D1E47-D395-322C-97AE-003153426CC5}"/>
              </a:ext>
            </a:extLst>
          </p:cNvPr>
          <p:cNvSpPr/>
          <p:nvPr/>
        </p:nvSpPr>
        <p:spPr>
          <a:xfrm>
            <a:off x="6806109" y="4058847"/>
            <a:ext cx="592429" cy="592429"/>
          </a:xfrm>
          <a:prstGeom prst="mathPlus">
            <a:avLst>
              <a:gd name="adj1" fmla="val 491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왼쪽 중괄호 32">
            <a:extLst>
              <a:ext uri="{FF2B5EF4-FFF2-40B4-BE49-F238E27FC236}">
                <a16:creationId xmlns:a16="http://schemas.microsoft.com/office/drawing/2014/main" id="{FDC8D573-91B9-3945-B5C5-26EB7151DF70}"/>
              </a:ext>
            </a:extLst>
          </p:cNvPr>
          <p:cNvSpPr/>
          <p:nvPr/>
        </p:nvSpPr>
        <p:spPr>
          <a:xfrm rot="16200000">
            <a:off x="5866630" y="129301"/>
            <a:ext cx="501238" cy="9677925"/>
          </a:xfrm>
          <a:prstGeom prst="leftBrace">
            <a:avLst>
              <a:gd name="adj1" fmla="val 40258"/>
              <a:gd name="adj2" fmla="val 50000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104B2F40-62C1-D469-2950-DA662EED70A2}"/>
              </a:ext>
            </a:extLst>
          </p:cNvPr>
          <p:cNvSpPr/>
          <p:nvPr/>
        </p:nvSpPr>
        <p:spPr>
          <a:xfrm>
            <a:off x="3238008" y="5326087"/>
            <a:ext cx="5715984" cy="858188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K-means clustering 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(Select k automatically with silhouette score)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5EAF3DA-95DE-F52E-87AF-6D2A12810BD9}"/>
              </a:ext>
            </a:extLst>
          </p:cNvPr>
          <p:cNvSpPr txBox="1"/>
          <p:nvPr/>
        </p:nvSpPr>
        <p:spPr>
          <a:xfrm>
            <a:off x="3275244" y="6308209"/>
            <a:ext cx="56415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Fig 4. </a:t>
            </a:r>
            <a:r>
              <a:rPr lang="en-US" altLang="ko-KR" sz="1800" b="0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Model overview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D20A2941-D74F-9979-84A4-4280457A1DBF}"/>
              </a:ext>
            </a:extLst>
          </p:cNvPr>
          <p:cNvGrpSpPr/>
          <p:nvPr/>
        </p:nvGrpSpPr>
        <p:grpSpPr>
          <a:xfrm>
            <a:off x="9370026" y="4197681"/>
            <a:ext cx="1597889" cy="314678"/>
            <a:chOff x="5373876" y="4907859"/>
            <a:chExt cx="1597889" cy="314678"/>
          </a:xfrm>
        </p:grpSpPr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5D2C77AC-BEFB-3594-C382-16A4215AB758}"/>
                </a:ext>
              </a:extLst>
            </p:cNvPr>
            <p:cNvSpPr/>
            <p:nvPr/>
          </p:nvSpPr>
          <p:spPr>
            <a:xfrm>
              <a:off x="5373876" y="4907859"/>
              <a:ext cx="314678" cy="3146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D3334C8D-4AE5-EEB0-D0CA-39C37D6CC307}"/>
                </a:ext>
              </a:extLst>
            </p:cNvPr>
            <p:cNvSpPr/>
            <p:nvPr/>
          </p:nvSpPr>
          <p:spPr>
            <a:xfrm>
              <a:off x="5801613" y="4907859"/>
              <a:ext cx="314678" cy="3146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F2EB440A-445F-46D4-9C53-81714156551F}"/>
                </a:ext>
              </a:extLst>
            </p:cNvPr>
            <p:cNvSpPr/>
            <p:nvPr/>
          </p:nvSpPr>
          <p:spPr>
            <a:xfrm>
              <a:off x="6229350" y="4907859"/>
              <a:ext cx="314678" cy="3146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675B9607-4ADD-38E3-4FDF-16AC3C667234}"/>
                </a:ext>
              </a:extLst>
            </p:cNvPr>
            <p:cNvSpPr/>
            <p:nvPr/>
          </p:nvSpPr>
          <p:spPr>
            <a:xfrm>
              <a:off x="6657087" y="4907859"/>
              <a:ext cx="314678" cy="3146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79AF3F17-56C2-8AD9-E333-B1BC8B08BA7B}"/>
              </a:ext>
            </a:extLst>
          </p:cNvPr>
          <p:cNvSpPr txBox="1"/>
          <p:nvPr/>
        </p:nvSpPr>
        <p:spPr>
          <a:xfrm>
            <a:off x="4134907" y="4568153"/>
            <a:ext cx="258393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charter"/>
              </a:rPr>
              <a:t>Calculated variables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E694CF2-EF90-C72F-93DB-96296383190A}"/>
              </a:ext>
            </a:extLst>
          </p:cNvPr>
          <p:cNvSpPr txBox="1"/>
          <p:nvPr/>
        </p:nvSpPr>
        <p:spPr>
          <a:xfrm>
            <a:off x="7523820" y="4568153"/>
            <a:ext cx="35778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charter"/>
              </a:rPr>
              <a:t>Autoencoder latent vectors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DE9717A-6253-20C3-3511-97A9679B9985}"/>
              </a:ext>
            </a:extLst>
          </p:cNvPr>
          <p:cNvSpPr txBox="1"/>
          <p:nvPr/>
        </p:nvSpPr>
        <p:spPr>
          <a:xfrm>
            <a:off x="1402038" y="4568153"/>
            <a:ext cx="14858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charter"/>
              </a:rPr>
              <a:t>Raw data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4451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98FDA352-5D01-F5BF-A67F-AA9E65639ED2}"/>
              </a:ext>
            </a:extLst>
          </p:cNvPr>
          <p:cNvGrpSpPr/>
          <p:nvPr/>
        </p:nvGrpSpPr>
        <p:grpSpPr>
          <a:xfrm>
            <a:off x="3307409" y="370929"/>
            <a:ext cx="7612382" cy="5954567"/>
            <a:chOff x="3307409" y="370929"/>
            <a:chExt cx="7612382" cy="5954567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42968C2C-E0EA-9F53-810E-E84B320FF7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102" t="16582" r="7436" b="9790"/>
            <a:stretch/>
          </p:blipFill>
          <p:spPr>
            <a:xfrm>
              <a:off x="7277739" y="370929"/>
              <a:ext cx="3477911" cy="3263705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276CD862-673F-95E8-1B7B-3FA508F96E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51" t="9319" r="4568" b="4585"/>
            <a:stretch/>
          </p:blipFill>
          <p:spPr>
            <a:xfrm>
              <a:off x="7113600" y="3603190"/>
              <a:ext cx="3806191" cy="2722306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1EC4BFDD-35BF-9D68-BE29-7EA733EF98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48" r="6571"/>
            <a:stretch/>
          </p:blipFill>
          <p:spPr>
            <a:xfrm>
              <a:off x="3307409" y="472701"/>
              <a:ext cx="3806191" cy="3161933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ACB0658E-A044-9CDC-95A3-9AF82317C7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19" t="9319" r="6199" b="4585"/>
            <a:stretch/>
          </p:blipFill>
          <p:spPr>
            <a:xfrm>
              <a:off x="3307409" y="3603190"/>
              <a:ext cx="3806191" cy="2722306"/>
            </a:xfrm>
            <a:prstGeom prst="rect">
              <a:avLst/>
            </a:prstGeom>
          </p:spPr>
        </p:pic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28FAD0C9-ADD3-4EA7-82D1-1E262666F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772" y="365125"/>
            <a:ext cx="11426456" cy="623703"/>
          </a:xfrm>
        </p:spPr>
        <p:txBody>
          <a:bodyPr>
            <a:normAutofit fontScale="90000"/>
          </a:bodyPr>
          <a:lstStyle/>
          <a:p>
            <a:r>
              <a:rPr lang="en-US" altLang="ko-KR" b="1" dirty="0">
                <a:latin typeface="+mn-lt"/>
              </a:rPr>
              <a:t>Experiment</a:t>
            </a:r>
            <a:endParaRPr lang="ko-KR" altLang="en-US" b="1" dirty="0">
              <a:latin typeface="+mn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0971F8-F555-470F-A020-A320F93787E3}"/>
              </a:ext>
            </a:extLst>
          </p:cNvPr>
          <p:cNvSpPr txBox="1"/>
          <p:nvPr/>
        </p:nvSpPr>
        <p:spPr>
          <a:xfrm>
            <a:off x="4292844" y="6330202"/>
            <a:ext cx="56415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Fig</a:t>
            </a:r>
            <a:r>
              <a:rPr lang="en-US" altLang="ko-KR" b="1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n-US" altLang="ko-KR" sz="1800" b="1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5. </a:t>
            </a:r>
            <a:r>
              <a:rPr lang="en-US" altLang="ko-KR" sz="1800" b="0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Latitude, longitude, time 2D and 3D Plot for 1 user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BA199780-83A1-420F-1506-FE9B7F9CA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922" y="1276016"/>
            <a:ext cx="10253869" cy="132042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2400" dirty="0">
                <a:latin typeface="Times" panose="02020603050405020304" pitchFamily="18" charset="0"/>
                <a:cs typeface="Times" panose="02020603050405020304" pitchFamily="18" charset="0"/>
              </a:rPr>
              <a:t>Auto-encoding </a:t>
            </a:r>
            <a:br>
              <a:rPr lang="en-US" altLang="ko-KR" sz="2400" dirty="0">
                <a:latin typeface="Times" panose="02020603050405020304" pitchFamily="18" charset="0"/>
                <a:cs typeface="Times" panose="02020603050405020304" pitchFamily="18" charset="0"/>
              </a:rPr>
            </a:br>
            <a:r>
              <a:rPr lang="en-US" altLang="ko-KR" sz="2400" dirty="0">
                <a:latin typeface="Times" panose="02020603050405020304" pitchFamily="18" charset="0"/>
                <a:cs typeface="Times" panose="02020603050405020304" pitchFamily="18" charset="0"/>
              </a:rPr>
              <a:t>&amp; Clustering result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09761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80818F8C-38BA-7E59-B4B3-DF4D4ED509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44" t="12267" r="7156" b="8017"/>
          <a:stretch/>
        </p:blipFill>
        <p:spPr>
          <a:xfrm>
            <a:off x="7517321" y="2018907"/>
            <a:ext cx="4218464" cy="4289302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8FAD0C9-ADD3-4EA7-82D1-1E262666F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772" y="365125"/>
            <a:ext cx="11426456" cy="623703"/>
          </a:xfrm>
        </p:spPr>
        <p:txBody>
          <a:bodyPr>
            <a:normAutofit fontScale="90000"/>
          </a:bodyPr>
          <a:lstStyle/>
          <a:p>
            <a:r>
              <a:rPr lang="en-US" altLang="ko-KR" b="1" dirty="0">
                <a:latin typeface="+mn-lt"/>
              </a:rPr>
              <a:t>Experiment</a:t>
            </a:r>
            <a:endParaRPr lang="ko-KR" altLang="en-US" b="1" dirty="0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37476891-4046-487B-B8D2-F81FE2B772C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65922" y="1244844"/>
                <a:ext cx="8020878" cy="5519638"/>
              </a:xfrm>
            </p:spPr>
            <p:txBody>
              <a:bodyPr vert="horz" lIns="91440" tIns="45720" rIns="91440" bIns="45720" rtlCol="0">
                <a:normAutofit fontScale="92500" lnSpcReduction="10000"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ko-KR" sz="2000" dirty="0">
                    <a:latin typeface="Times" panose="02020603050405020304" pitchFamily="18" charset="0"/>
                    <a:cs typeface="Times" panose="02020603050405020304" pitchFamily="18" charset="0"/>
                  </a:rPr>
                  <a:t>Trip pattern extraction procedure</a:t>
                </a:r>
              </a:p>
              <a:p>
                <a:pPr lvl="1">
                  <a:lnSpc>
                    <a:spcPct val="100000"/>
                  </a:lnSpc>
                  <a:buFontTx/>
                  <a:buChar char="-"/>
                </a:pPr>
                <a:r>
                  <a:rPr lang="en-US" altLang="ko-KR" sz="1800" dirty="0">
                    <a:solidFill>
                      <a:srgbClr val="000000"/>
                    </a:solidFill>
                    <a:latin typeface="Times" panose="02020603050405020304" pitchFamily="18" charset="0"/>
                    <a:cs typeface="Times" panose="02020603050405020304" pitchFamily="18" charset="0"/>
                  </a:rPr>
                  <a:t>Removes clusters that contain fewer than a specified number of elements.</a:t>
                </a:r>
              </a:p>
              <a:p>
                <a:pPr lvl="1">
                  <a:lnSpc>
                    <a:spcPct val="100000"/>
                  </a:lnSpc>
                  <a:buFontTx/>
                  <a:buChar char="-"/>
                </a:pPr>
                <a:r>
                  <a:rPr lang="en-US" altLang="ko-KR" sz="1800" dirty="0">
                    <a:solidFill>
                      <a:srgbClr val="000000"/>
                    </a:solidFill>
                    <a:latin typeface="Times" panose="02020603050405020304" pitchFamily="18" charset="0"/>
                    <a:cs typeface="Times" panose="02020603050405020304" pitchFamily="18" charset="0"/>
                  </a:rPr>
                  <a:t>Remove clusters below the specified score after each cluster evaluation.</a:t>
                </a:r>
              </a:p>
              <a:p>
                <a:pPr lvl="1">
                  <a:lnSpc>
                    <a:spcPct val="100000"/>
                  </a:lnSpc>
                  <a:buFontTx/>
                  <a:buChar char="-"/>
                </a:pPr>
                <a:r>
                  <a:rPr lang="en-US" altLang="ko-KR" sz="1800" dirty="0">
                    <a:solidFill>
                      <a:srgbClr val="000000"/>
                    </a:solidFill>
                    <a:latin typeface="Times" panose="02020603050405020304" pitchFamily="18" charset="0"/>
                    <a:cs typeface="Times" panose="02020603050405020304" pitchFamily="18" charset="0"/>
                  </a:rPr>
                  <a:t>Set the median element of the remaining cluster as representative.</a:t>
                </a:r>
              </a:p>
              <a:p>
                <a:pPr>
                  <a:lnSpc>
                    <a:spcPct val="100000"/>
                  </a:lnSpc>
                </a:pPr>
                <a:r>
                  <a:rPr lang="en-US" altLang="ko-KR" sz="2000" dirty="0">
                    <a:latin typeface="Times" panose="02020603050405020304" pitchFamily="18" charset="0"/>
                    <a:cs typeface="Times" panose="02020603050405020304" pitchFamily="18" charset="0"/>
                  </a:rPr>
                  <a:t>Algorithm for selecting median trip</a:t>
                </a:r>
              </a:p>
              <a:p>
                <a:pPr lvl="1">
                  <a:lnSpc>
                    <a:spcPct val="100000"/>
                  </a:lnSpc>
                  <a:buFontTx/>
                  <a:buChar char="-"/>
                </a:pPr>
                <a:r>
                  <a:rPr lang="en-US" altLang="ko-KR" sz="1800" dirty="0">
                    <a:solidFill>
                      <a:srgbClr val="000000"/>
                    </a:solidFill>
                    <a:latin typeface="Times" panose="02020603050405020304" pitchFamily="18" charset="0"/>
                    <a:cs typeface="Times" panose="02020603050405020304" pitchFamily="18" charset="0"/>
                  </a:rPr>
                  <a:t>Calculate the error of each trip within the cluster.</a:t>
                </a:r>
              </a:p>
              <a:p>
                <a:pPr lvl="2"/>
                <a:r>
                  <a:rPr lang="en-US" altLang="ko-KR" sz="1800" dirty="0"/>
                  <a:t>Average of errors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80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ko-KR" sz="180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altLang="ko-KR" sz="1800" dirty="0"/>
                  <a:t> for the remaining trips of a trip </a:t>
                </a:r>
                <a:br>
                  <a:rPr lang="en-US" altLang="ko-KR" sz="1800" dirty="0"/>
                </a:br>
                <a:r>
                  <a:rPr lang="en-US" altLang="ko-KR" sz="1800" dirty="0"/>
                  <a:t>within the cluster.</a:t>
                </a:r>
                <a:endParaRPr lang="en-US" altLang="ko-KR" dirty="0"/>
              </a:p>
              <a:p>
                <a:pPr lvl="1">
                  <a:lnSpc>
                    <a:spcPct val="100000"/>
                  </a:lnSpc>
                  <a:buFontTx/>
                  <a:buChar char="-"/>
                </a:pPr>
                <a:r>
                  <a:rPr lang="en-US" altLang="ko-KR" sz="1800" dirty="0">
                    <a:solidFill>
                      <a:srgbClr val="000000"/>
                    </a:solidFill>
                    <a:latin typeface="Times" panose="02020603050405020304" pitchFamily="18" charset="0"/>
                    <a:cs typeface="Times" panose="02020603050405020304" pitchFamily="18" charset="0"/>
                  </a:rPr>
                  <a:t>Remove trips that have an error greater than the average error of all trips </a:t>
                </a:r>
                <a:br>
                  <a:rPr lang="en-US" altLang="ko-KR" sz="1800" dirty="0">
                    <a:solidFill>
                      <a:srgbClr val="000000"/>
                    </a:solidFill>
                    <a:latin typeface="Times" panose="02020603050405020304" pitchFamily="18" charset="0"/>
                    <a:cs typeface="Times" panose="02020603050405020304" pitchFamily="18" charset="0"/>
                  </a:rPr>
                </a:br>
                <a:r>
                  <a:rPr lang="en-US" altLang="ko-KR" sz="1800" dirty="0">
                    <a:solidFill>
                      <a:srgbClr val="000000"/>
                    </a:solidFill>
                    <a:latin typeface="Times" panose="02020603050405020304" pitchFamily="18" charset="0"/>
                    <a:cs typeface="Times" panose="02020603050405020304" pitchFamily="18" charset="0"/>
                  </a:rPr>
                  <a:t>in the cluster.</a:t>
                </a:r>
              </a:p>
              <a:p>
                <a:pPr lvl="1">
                  <a:lnSpc>
                    <a:spcPct val="100000"/>
                  </a:lnSpc>
                  <a:buFontTx/>
                  <a:buChar char="-"/>
                </a:pPr>
                <a:r>
                  <a:rPr lang="en-US" altLang="ko-KR" sz="1800" dirty="0">
                    <a:solidFill>
                      <a:srgbClr val="000000"/>
                    </a:solidFill>
                    <a:latin typeface="Times" panose="02020603050405020304" pitchFamily="18" charset="0"/>
                    <a:cs typeface="Times" panose="02020603050405020304" pitchFamily="18" charset="0"/>
                  </a:rPr>
                  <a:t>Repeat from 1 until one trip remains.</a:t>
                </a:r>
              </a:p>
              <a:p>
                <a:pPr>
                  <a:lnSpc>
                    <a:spcPct val="100000"/>
                  </a:lnSpc>
                </a:pPr>
                <a:r>
                  <a:rPr lang="en-US" altLang="ko-KR" sz="1800" dirty="0">
                    <a:latin typeface="Times" panose="02020603050405020304" pitchFamily="18" charset="0"/>
                    <a:cs typeface="Times" panose="02020603050405020304" pitchFamily="18" charset="0"/>
                  </a:rPr>
                  <a:t>Design evaluation method</a:t>
                </a:r>
              </a:p>
              <a:p>
                <a:pPr lvl="1">
                  <a:lnSpc>
                    <a:spcPct val="100000"/>
                  </a:lnSpc>
                  <a:buFontTx/>
                  <a:buChar char="-"/>
                </a:pPr>
                <a:r>
                  <a:rPr lang="en-US" altLang="ko-KR" sz="1800" dirty="0">
                    <a:latin typeface="Times" panose="02020603050405020304" pitchFamily="18" charset="0"/>
                    <a:cs typeface="Times" panose="02020603050405020304" pitchFamily="18" charset="0"/>
                  </a:rPr>
                  <a:t>Score  </a:t>
                </a:r>
                <a14:m>
                  <m:oMath xmlns:m="http://schemas.openxmlformats.org/officeDocument/2006/math">
                    <m:r>
                      <a:rPr lang="en-US" altLang="ko-KR" sz="1800" i="1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𝑠</m:t>
                    </m:r>
                    <m:r>
                      <a:rPr lang="en-US" altLang="ko-KR" sz="1800" i="1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=1−</m:t>
                    </m:r>
                    <m:sSub>
                      <m:sSubPr>
                        <m:ctrlPr>
                          <a:rPr lang="en-US" altLang="ko-KR" sz="18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sz="18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ko-KR" sz="18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𝑤</m:t>
                        </m:r>
                      </m:sub>
                    </m:sSub>
                  </m:oMath>
                </a14:m>
                <a:endParaRPr lang="en-US" altLang="ko-KR" sz="18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  <a:p>
                <a:pPr lvl="1">
                  <a:lnSpc>
                    <a:spcPct val="100000"/>
                  </a:lnSpc>
                  <a:buFontTx/>
                  <a:buChar char="-"/>
                </a:pPr>
                <a:r>
                  <a:rPr lang="en-US" altLang="ko-KR" sz="1800" dirty="0">
                    <a:latin typeface="Times" panose="02020603050405020304" pitchFamily="18" charset="0"/>
                    <a:cs typeface="Times" panose="02020603050405020304" pitchFamily="18" charset="0"/>
                  </a:rPr>
                  <a:t>Weighted error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800" i="1" smtClean="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sz="1800" i="1" smtClean="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ko-KR" sz="1800" i="1" smtClean="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𝑤</m:t>
                        </m:r>
                      </m:sub>
                    </m:sSub>
                    <m:r>
                      <a:rPr lang="en-US" altLang="ko-KR" sz="1800" i="1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=</m:t>
                    </m:r>
                    <m:r>
                      <a:rPr lang="en-US" altLang="ko-KR" sz="1800" i="1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𝑤</m:t>
                    </m:r>
                    <m:r>
                      <a:rPr lang="en-US" altLang="ko-KR" sz="1800" i="1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∗</m:t>
                    </m:r>
                    <m:sSub>
                      <m:sSubPr>
                        <m:ctrlPr>
                          <a:rPr lang="en-US" altLang="ko-KR" sz="18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sz="18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ko-KR" sz="1800" i="1" smtClean="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𝑝</m:t>
                        </m:r>
                      </m:sub>
                    </m:sSub>
                    <m:r>
                      <a:rPr lang="en-US" altLang="ko-KR" sz="1800" i="1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+</m:t>
                    </m:r>
                    <m:d>
                      <m:dPr>
                        <m:ctrlPr>
                          <a:rPr lang="en-US" altLang="ko-KR" sz="1800" i="1" smtClean="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dPr>
                      <m:e>
                        <m:r>
                          <a:rPr lang="en-US" altLang="ko-KR" sz="1800" i="1" smtClean="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1−</m:t>
                        </m:r>
                        <m:r>
                          <a:rPr lang="en-US" altLang="ko-KR" sz="1800" i="1" smtClean="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𝑤</m:t>
                        </m:r>
                      </m:e>
                    </m:d>
                    <m:r>
                      <a:rPr lang="en-US" altLang="ko-KR" sz="1800" i="1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∗(</m:t>
                    </m:r>
                    <m:sSub>
                      <m:sSubPr>
                        <m:ctrlPr>
                          <a:rPr lang="en-US" altLang="ko-KR" sz="18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sz="18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ko-KR" sz="1800" i="1" smtClean="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𝑠</m:t>
                        </m:r>
                      </m:sub>
                    </m:sSub>
                    <m:r>
                      <a:rPr lang="en-US" altLang="ko-KR" sz="1800" i="1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ko-KR" sz="18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sz="18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ko-KR" sz="1800" i="1" smtClean="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𝑒</m:t>
                        </m:r>
                      </m:sub>
                    </m:sSub>
                    <m:r>
                      <a:rPr lang="en-US" altLang="ko-KR" sz="1800" i="1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)</m:t>
                    </m:r>
                  </m:oMath>
                </a14:m>
                <a:endParaRPr lang="en-US" altLang="ko-KR" sz="18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  <a:p>
                <a:pPr lvl="1">
                  <a:lnSpc>
                    <a:spcPct val="100000"/>
                  </a:lnSpc>
                  <a:buFontTx/>
                  <a:buChar char="-"/>
                </a:pPr>
                <a:r>
                  <a:rPr lang="en-US" altLang="ko-KR" sz="1800" dirty="0">
                    <a:latin typeface="Times" panose="02020603050405020304" pitchFamily="18" charset="0"/>
                    <a:cs typeface="Times" panose="02020603050405020304" pitchFamily="18" charset="0"/>
                  </a:rPr>
                  <a:t>Path error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8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sz="1800" i="1" smtClean="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ko-KR" sz="1800" i="1" smtClean="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𝑝</m:t>
                        </m:r>
                      </m:sub>
                    </m:sSub>
                    <m:r>
                      <a:rPr lang="en-US" altLang="ko-KR" sz="1800" i="1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=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altLang="ko-KR" sz="1800" i="1" smtClean="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ad>
                          <m:radPr>
                            <m:degHide m:val="on"/>
                            <m:ctrlPr>
                              <a:rPr lang="en-US" altLang="ko-KR" sz="1800" i="1">
                                <a:latin typeface="Cambria Math" panose="02040503050406030204" pitchFamily="18" charset="0"/>
                                <a:cs typeface="Times" panose="02020603050405020304" pitchFamily="18" charset="0"/>
                              </a:rPr>
                            </m:ctrlPr>
                          </m:radPr>
                          <m:deg/>
                          <m:e>
                            <m:sSup>
                              <m:sSupPr>
                                <m:ctrlPr>
                                  <a:rPr lang="en-US" altLang="ko-KR" sz="1800" i="1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ko-KR" sz="1800" i="1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altLang="ko-KR" sz="1800" i="1">
                                        <a:latin typeface="Cambria Math" panose="02040503050406030204" pitchFamily="18" charset="0"/>
                                        <a:cs typeface="Times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1800" i="1">
                                        <a:latin typeface="Cambria Math" panose="02040503050406030204" pitchFamily="18" charset="0"/>
                                        <a:cs typeface="Times" panose="02020603050405020304" pitchFamily="18" charset="0"/>
                                      </a:rPr>
                                      <m:t>𝑀</m:t>
                                    </m:r>
                                  </m:e>
                                  <m:sub>
                                    <m:r>
                                      <a:rPr lang="en-US" altLang="ko-KR" sz="1800" i="1">
                                        <a:latin typeface="Cambria Math" panose="02040503050406030204" pitchFamily="18" charset="0"/>
                                        <a:cs typeface="Times" panose="02020603050405020304" pitchFamily="18" charset="0"/>
                                      </a:rPr>
                                      <m:t>𝑎</m:t>
                                    </m:r>
                                  </m:sub>
                                </m:sSub>
                                <m:r>
                                  <a:rPr lang="en-US" altLang="ko-KR" sz="1800" i="1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ko-KR" sz="1800" i="1">
                                        <a:latin typeface="Cambria Math" panose="02040503050406030204" pitchFamily="18" charset="0"/>
                                        <a:cs typeface="Times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1800" i="1">
                                        <a:latin typeface="Cambria Math" panose="02040503050406030204" pitchFamily="18" charset="0"/>
                                        <a:cs typeface="Times" panose="020206030504050203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altLang="ko-KR" sz="1800" i="1">
                                        <a:latin typeface="Cambria Math" panose="02040503050406030204" pitchFamily="18" charset="0"/>
                                        <a:cs typeface="Times" panose="02020603050405020304" pitchFamily="18" charset="0"/>
                                      </a:rPr>
                                      <m:t>𝑎</m:t>
                                    </m:r>
                                  </m:sub>
                                </m:sSub>
                                <m:r>
                                  <a:rPr lang="en-US" altLang="ko-KR" sz="1800" i="1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altLang="ko-KR" sz="1800" i="1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altLang="ko-KR" sz="1800" i="1">
                                <a:latin typeface="Cambria Math" panose="02040503050406030204" pitchFamily="18" charset="0"/>
                                <a:cs typeface="Times" panose="02020603050405020304" pitchFamily="18" charset="0"/>
                              </a:rPr>
                              <m:t>+</m:t>
                            </m:r>
                            <m:sSup>
                              <m:sSupPr>
                                <m:ctrlPr>
                                  <a:rPr lang="en-US" altLang="ko-KR" sz="1800" i="1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ko-KR" sz="1800" i="1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altLang="ko-KR" sz="1800" i="1">
                                        <a:latin typeface="Cambria Math" panose="02040503050406030204" pitchFamily="18" charset="0"/>
                                        <a:cs typeface="Times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1800" i="1">
                                        <a:latin typeface="Cambria Math" panose="02040503050406030204" pitchFamily="18" charset="0"/>
                                        <a:cs typeface="Times" panose="02020603050405020304" pitchFamily="18" charset="0"/>
                                      </a:rPr>
                                      <m:t>𝑀</m:t>
                                    </m:r>
                                  </m:e>
                                  <m:sub>
                                    <m:r>
                                      <a:rPr lang="en-US" altLang="ko-KR" sz="1800" i="1">
                                        <a:latin typeface="Cambria Math" panose="02040503050406030204" pitchFamily="18" charset="0"/>
                                        <a:cs typeface="Times" panose="02020603050405020304" pitchFamily="18" charset="0"/>
                                      </a:rPr>
                                      <m:t>𝑜</m:t>
                                    </m:r>
                                  </m:sub>
                                </m:sSub>
                                <m:r>
                                  <a:rPr lang="en-US" altLang="ko-KR" sz="1800" i="1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ko-KR" sz="1800" i="1">
                                        <a:latin typeface="Cambria Math" panose="02040503050406030204" pitchFamily="18" charset="0"/>
                                        <a:cs typeface="Times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1800" i="1">
                                        <a:latin typeface="Cambria Math" panose="02040503050406030204" pitchFamily="18" charset="0"/>
                                        <a:cs typeface="Times" panose="020206030504050203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altLang="ko-KR" sz="1800" i="1">
                                        <a:latin typeface="Cambria Math" panose="02040503050406030204" pitchFamily="18" charset="0"/>
                                        <a:cs typeface="Times" panose="02020603050405020304" pitchFamily="18" charset="0"/>
                                      </a:rPr>
                                      <m:t>𝑜</m:t>
                                    </m:r>
                                  </m:sub>
                                </m:sSub>
                                <m:r>
                                  <a:rPr lang="en-US" altLang="ko-KR" sz="1800" i="1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altLang="ko-KR" sz="1800" i="1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</m:e>
                    </m:nary>
                  </m:oMath>
                </a14:m>
                <a:endParaRPr lang="en-US" altLang="ko-KR" sz="18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  <a:p>
                <a:pPr lvl="1">
                  <a:lnSpc>
                    <a:spcPct val="100000"/>
                  </a:lnSpc>
                  <a:buFontTx/>
                  <a:buChar char="-"/>
                </a:pPr>
                <a:r>
                  <a:rPr lang="en-US" altLang="ko-KR" sz="1800" dirty="0">
                    <a:latin typeface="Times" panose="02020603050405020304" pitchFamily="18" charset="0"/>
                    <a:cs typeface="Times" panose="02020603050405020304" pitchFamily="18" charset="0"/>
                  </a:rPr>
                  <a:t>Error start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800" i="1" smtClean="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sz="18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ko-KR" sz="1800" i="1" smtClean="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𝑠</m:t>
                        </m:r>
                      </m:sub>
                    </m:sSub>
                    <m:r>
                      <a:rPr lang="en-US" altLang="ko-KR" sz="1800" i="1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 </m:t>
                    </m:r>
                    <m:r>
                      <a:rPr lang="en-US" altLang="ko-KR" sz="1800" i="1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altLang="ko-KR" sz="1800" i="1" smtClean="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US" altLang="ko-KR" sz="1800" i="1" smtClean="0">
                                <a:latin typeface="Cambria Math" panose="02040503050406030204" pitchFamily="18" charset="0"/>
                                <a:cs typeface="Times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sz="1800" i="1" smtClean="0">
                                <a:latin typeface="Cambria Math" panose="02040503050406030204" pitchFamily="18" charset="0"/>
                                <a:cs typeface="Times" panose="020206030504050203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ko-KR" sz="1800" i="1" smtClean="0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1800" i="1" smtClean="0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ko-KR" sz="1800" i="1" smtClean="0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𝑠𝑎</m:t>
                                </m:r>
                              </m:sub>
                            </m:sSub>
                            <m:r>
                              <a:rPr lang="en-US" altLang="ko-KR" sz="1800" i="1" smtClean="0">
                                <a:latin typeface="Cambria Math" panose="02040503050406030204" pitchFamily="18" charset="0"/>
                                <a:cs typeface="Times" panose="020206030504050203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ko-KR" sz="1800" i="1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1800" i="1" smtClean="0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altLang="ko-KR" sz="1800" i="1" smtClean="0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𝑠</m:t>
                                </m:r>
                                <m:r>
                                  <a:rPr lang="en-US" altLang="ko-KR" sz="1800" i="1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𝑎</m:t>
                                </m:r>
                              </m:sub>
                            </m:sSub>
                            <m:r>
                              <a:rPr lang="en-US" altLang="ko-KR" sz="1800" i="1" smtClean="0">
                                <a:latin typeface="Cambria Math" panose="02040503050406030204" pitchFamily="18" charset="0"/>
                                <a:cs typeface="Times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altLang="ko-KR" sz="1800" i="1" smtClean="0">
                                <a:latin typeface="Cambria Math" panose="02040503050406030204" pitchFamily="18" charset="0"/>
                                <a:cs typeface="Times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ko-KR" sz="1800" i="1" smtClean="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altLang="ko-KR" sz="1800" i="1" smtClean="0">
                                <a:latin typeface="Cambria Math" panose="02040503050406030204" pitchFamily="18" charset="0"/>
                                <a:cs typeface="Times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sz="1800" i="1">
                                <a:latin typeface="Cambria Math" panose="02040503050406030204" pitchFamily="18" charset="0"/>
                                <a:cs typeface="Times" panose="020206030504050203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ko-KR" sz="1800" i="1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1800" i="1" smtClean="0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ko-KR" sz="1800" i="1" smtClean="0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𝑠𝑜</m:t>
                                </m:r>
                              </m:sub>
                            </m:sSub>
                            <m:r>
                              <a:rPr lang="en-US" altLang="ko-KR" sz="1800" i="1">
                                <a:latin typeface="Cambria Math" panose="02040503050406030204" pitchFamily="18" charset="0"/>
                                <a:cs typeface="Times" panose="020206030504050203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ko-KR" sz="1800" i="1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1800" i="1" smtClean="0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altLang="ko-KR" sz="1800" i="1" smtClean="0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𝑠𝑜</m:t>
                                </m:r>
                              </m:sub>
                            </m:sSub>
                            <m:r>
                              <a:rPr lang="en-US" altLang="ko-KR" sz="1800" i="1">
                                <a:latin typeface="Cambria Math" panose="02040503050406030204" pitchFamily="18" charset="0"/>
                                <a:cs typeface="Times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altLang="ko-KR" sz="1800" i="1" smtClean="0">
                                <a:latin typeface="Cambria Math" panose="02040503050406030204" pitchFamily="18" charset="0"/>
                                <a:cs typeface="Times" panose="020206030504050203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en-US" altLang="ko-KR" sz="18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  <a:p>
                <a:pPr lvl="1">
                  <a:lnSpc>
                    <a:spcPct val="100000"/>
                  </a:lnSpc>
                  <a:buFontTx/>
                  <a:buChar char="-"/>
                </a:pPr>
                <a:r>
                  <a:rPr lang="en-US" altLang="ko-KR" sz="1800" dirty="0">
                    <a:latin typeface="Times" panose="02020603050405020304" pitchFamily="18" charset="0"/>
                    <a:cs typeface="Times" panose="02020603050405020304" pitchFamily="18" charset="0"/>
                  </a:rPr>
                  <a:t>Error end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800" i="1" smtClean="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sz="18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ko-KR" sz="1800" i="1" smtClean="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𝑒</m:t>
                        </m:r>
                      </m:sub>
                    </m:sSub>
                    <m:r>
                      <a:rPr lang="en-US" altLang="ko-KR" sz="1800" i="1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 </m:t>
                    </m:r>
                    <m:r>
                      <a:rPr lang="en-US" altLang="ko-KR" sz="1800" i="1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altLang="ko-KR" sz="1800" i="1" smtClean="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US" altLang="ko-KR" sz="1800" i="1" smtClean="0">
                                <a:latin typeface="Cambria Math" panose="02040503050406030204" pitchFamily="18" charset="0"/>
                                <a:cs typeface="Times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sz="1800" i="1" smtClean="0">
                                <a:latin typeface="Cambria Math" panose="02040503050406030204" pitchFamily="18" charset="0"/>
                                <a:cs typeface="Times" panose="020206030504050203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ko-KR" sz="1800" i="1" smtClean="0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1800" i="1" smtClean="0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ko-KR" sz="1800" i="1" smtClean="0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𝑒𝑎</m:t>
                                </m:r>
                              </m:sub>
                            </m:sSub>
                            <m:r>
                              <a:rPr lang="en-US" altLang="ko-KR" sz="1800" i="1" smtClean="0">
                                <a:latin typeface="Cambria Math" panose="02040503050406030204" pitchFamily="18" charset="0"/>
                                <a:cs typeface="Times" panose="020206030504050203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ko-KR" sz="1800" i="1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1800" i="1" smtClean="0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altLang="ko-KR" sz="1800" i="1" smtClean="0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𝑒</m:t>
                                </m:r>
                                <m:r>
                                  <a:rPr lang="en-US" altLang="ko-KR" sz="1800" i="1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𝑎</m:t>
                                </m:r>
                              </m:sub>
                            </m:sSub>
                            <m:r>
                              <a:rPr lang="en-US" altLang="ko-KR" sz="1800" i="1" smtClean="0">
                                <a:latin typeface="Cambria Math" panose="02040503050406030204" pitchFamily="18" charset="0"/>
                                <a:cs typeface="Times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altLang="ko-KR" sz="1800" i="1" smtClean="0">
                                <a:latin typeface="Cambria Math" panose="02040503050406030204" pitchFamily="18" charset="0"/>
                                <a:cs typeface="Times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ko-KR" sz="1800" i="1" smtClean="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altLang="ko-KR" sz="1800" i="1" smtClean="0">
                                <a:latin typeface="Cambria Math" panose="02040503050406030204" pitchFamily="18" charset="0"/>
                                <a:cs typeface="Times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sz="1800" i="1">
                                <a:latin typeface="Cambria Math" panose="02040503050406030204" pitchFamily="18" charset="0"/>
                                <a:cs typeface="Times" panose="020206030504050203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ko-KR" sz="1800" i="1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1800" i="1" smtClean="0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ko-KR" sz="1800" i="1" smtClean="0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𝑒𝑜</m:t>
                                </m:r>
                              </m:sub>
                            </m:sSub>
                            <m:r>
                              <a:rPr lang="en-US" altLang="ko-KR" sz="1800" i="1">
                                <a:latin typeface="Cambria Math" panose="02040503050406030204" pitchFamily="18" charset="0"/>
                                <a:cs typeface="Times" panose="020206030504050203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ko-KR" sz="1800" i="1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1800" i="1" smtClean="0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altLang="ko-KR" sz="1800" i="1" smtClean="0">
                                    <a:latin typeface="Cambria Math" panose="02040503050406030204" pitchFamily="18" charset="0"/>
                                    <a:cs typeface="Times" panose="02020603050405020304" pitchFamily="18" charset="0"/>
                                  </a:rPr>
                                  <m:t>𝑒𝑜</m:t>
                                </m:r>
                              </m:sub>
                            </m:sSub>
                            <m:r>
                              <a:rPr lang="en-US" altLang="ko-KR" sz="1800" i="1">
                                <a:latin typeface="Cambria Math" panose="02040503050406030204" pitchFamily="18" charset="0"/>
                                <a:cs typeface="Times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altLang="ko-KR" sz="1800" i="1" smtClean="0">
                                <a:latin typeface="Cambria Math" panose="02040503050406030204" pitchFamily="18" charset="0"/>
                                <a:cs typeface="Times" panose="020206030504050203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en-US" altLang="ko-KR" sz="18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  <a:p>
                <a:pPr lvl="1">
                  <a:lnSpc>
                    <a:spcPct val="100000"/>
                  </a:lnSpc>
                  <a:buFontTx/>
                  <a:buChar char="-"/>
                </a:pPr>
                <a:endParaRPr lang="en-US" altLang="ko-KR" sz="1800" dirty="0">
                  <a:solidFill>
                    <a:srgbClr val="000000"/>
                  </a:solidFill>
                  <a:latin typeface="Times" panose="02020603050405020304" pitchFamily="18" charset="0"/>
                  <a:cs typeface="Times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37476891-4046-487B-B8D2-F81FE2B772C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5922" y="1244844"/>
                <a:ext cx="8020878" cy="5519638"/>
              </a:xfrm>
              <a:blipFill>
                <a:blip r:embed="rId4"/>
                <a:stretch>
                  <a:fillRect l="-532" t="-110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4E0A8516-C816-DA80-E5CD-8A16510D3CA6}"/>
              </a:ext>
            </a:extLst>
          </p:cNvPr>
          <p:cNvSpPr txBox="1"/>
          <p:nvPr/>
        </p:nvSpPr>
        <p:spPr>
          <a:xfrm>
            <a:off x="7517321" y="6308209"/>
            <a:ext cx="4218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Fig 6.</a:t>
            </a:r>
            <a:r>
              <a:rPr lang="en-US" altLang="ko-KR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 Clustering result for weighed error </a:t>
            </a:r>
            <a:endParaRPr lang="en-US" altLang="ko-KR" sz="1800" b="0" i="0" u="none" strike="noStrike" baseline="0" dirty="0">
              <a:solidFill>
                <a:srgbClr val="000000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5A6390-BFC3-4880-74A3-BD825EBE6AE5}"/>
              </a:ext>
            </a:extLst>
          </p:cNvPr>
          <p:cNvSpPr txBox="1"/>
          <p:nvPr/>
        </p:nvSpPr>
        <p:spPr>
          <a:xfrm>
            <a:off x="7517321" y="4862630"/>
            <a:ext cx="1731012" cy="830997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sz="2400">
                <a:solidFill>
                  <a:srgbClr val="FF0000"/>
                </a:solidFill>
                <a:latin typeface="charter"/>
              </a:defRPr>
            </a:lvl1pPr>
          </a:lstStyle>
          <a:p>
            <a:r>
              <a:rPr lang="en-US" altLang="ko-KR" sz="1600" dirty="0">
                <a:solidFill>
                  <a:schemeClr val="tx2"/>
                </a:solidFill>
              </a:rPr>
              <a:t>Navy</a:t>
            </a:r>
            <a:r>
              <a:rPr lang="en-US" altLang="ko-KR" sz="1600" dirty="0">
                <a:solidFill>
                  <a:schemeClr val="tx1"/>
                </a:solidFill>
              </a:rPr>
              <a:t>  </a:t>
            </a:r>
          </a:p>
          <a:p>
            <a:r>
              <a:rPr lang="en-US" altLang="ko-KR" sz="1600" dirty="0">
                <a:solidFill>
                  <a:schemeClr val="tx1"/>
                </a:solidFill>
              </a:rPr>
              <a:t>5 trips</a:t>
            </a:r>
          </a:p>
          <a:p>
            <a:r>
              <a:rPr lang="en-US" altLang="ko-KR" sz="1600" dirty="0">
                <a:solidFill>
                  <a:schemeClr val="tx1"/>
                </a:solidFill>
              </a:rPr>
              <a:t>error = 0.00063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4BB925-01B1-1AB1-5D15-D00D7EA95E38}"/>
              </a:ext>
            </a:extLst>
          </p:cNvPr>
          <p:cNvSpPr txBox="1"/>
          <p:nvPr/>
        </p:nvSpPr>
        <p:spPr>
          <a:xfrm>
            <a:off x="8761047" y="2055775"/>
            <a:ext cx="1731012" cy="861774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solidFill>
                  <a:srgbClr val="C00000"/>
                </a:solidFill>
                <a:latin typeface="charter"/>
              </a:rPr>
              <a:t>Brown</a:t>
            </a:r>
            <a:r>
              <a:rPr lang="en-US" altLang="ko-KR" sz="1600" dirty="0">
                <a:latin typeface="charter"/>
              </a:rPr>
              <a:t>  </a:t>
            </a:r>
          </a:p>
          <a:p>
            <a:pPr algn="ctr"/>
            <a:r>
              <a:rPr lang="en-US" altLang="ko-KR" sz="1600" dirty="0">
                <a:latin typeface="charter"/>
              </a:rPr>
              <a:t>11 trips</a:t>
            </a:r>
          </a:p>
          <a:p>
            <a:pPr algn="ctr"/>
            <a:r>
              <a:rPr lang="en-US" altLang="ko-KR" sz="1600" dirty="0">
                <a:latin typeface="charter"/>
              </a:rPr>
              <a:t>error = 0.05305</a:t>
            </a:r>
            <a:endParaRPr lang="ko-KR" altLang="en-US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3D1563-7F40-031A-4BEE-4F623ECEE571}"/>
              </a:ext>
            </a:extLst>
          </p:cNvPr>
          <p:cNvSpPr txBox="1"/>
          <p:nvPr/>
        </p:nvSpPr>
        <p:spPr>
          <a:xfrm>
            <a:off x="10004773" y="4862631"/>
            <a:ext cx="1731012" cy="830997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sz="2400">
                <a:solidFill>
                  <a:srgbClr val="FF0000"/>
                </a:solidFill>
                <a:latin typeface="charter"/>
              </a:defRPr>
            </a:lvl1pPr>
          </a:lstStyle>
          <a:p>
            <a:r>
              <a:rPr lang="en-US" altLang="ko-KR" sz="1600" dirty="0">
                <a:solidFill>
                  <a:schemeClr val="accent4">
                    <a:lumMod val="75000"/>
                  </a:schemeClr>
                </a:solidFill>
              </a:rPr>
              <a:t>Gold</a:t>
            </a:r>
            <a:r>
              <a:rPr lang="en-US" altLang="ko-KR" sz="1600" dirty="0">
                <a:solidFill>
                  <a:schemeClr val="tx1"/>
                </a:solidFill>
              </a:rPr>
              <a:t>  </a:t>
            </a:r>
          </a:p>
          <a:p>
            <a:r>
              <a:rPr lang="en-US" altLang="ko-KR" sz="1600" dirty="0">
                <a:solidFill>
                  <a:schemeClr val="tx1"/>
                </a:solidFill>
              </a:rPr>
              <a:t>7 trips</a:t>
            </a:r>
          </a:p>
          <a:p>
            <a:r>
              <a:rPr lang="en-US" altLang="ko-KR" sz="1600" dirty="0">
                <a:solidFill>
                  <a:schemeClr val="tx1"/>
                </a:solidFill>
              </a:rPr>
              <a:t>error = 0.03392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1401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904EB09-0E8F-F2ED-29FF-2E55874AA8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32" t="12674" r="8189" b="7765"/>
          <a:stretch/>
        </p:blipFill>
        <p:spPr>
          <a:xfrm>
            <a:off x="124692" y="2859076"/>
            <a:ext cx="2965188" cy="3088712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8FAD0C9-ADD3-4EA7-82D1-1E262666F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772" y="365125"/>
            <a:ext cx="11426456" cy="623703"/>
          </a:xfrm>
        </p:spPr>
        <p:txBody>
          <a:bodyPr>
            <a:normAutofit fontScale="90000"/>
          </a:bodyPr>
          <a:lstStyle/>
          <a:p>
            <a:r>
              <a:rPr lang="en-US" altLang="ko-KR" b="1" dirty="0">
                <a:latin typeface="+mn-lt"/>
              </a:rPr>
              <a:t>Experiment</a:t>
            </a:r>
            <a:endParaRPr lang="ko-KR" altLang="en-US" b="1" dirty="0">
              <a:latin typeface="+mn-lt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476891-4046-487B-B8D2-F81FE2B772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922" y="1276016"/>
            <a:ext cx="4823791" cy="153249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2000" dirty="0">
                <a:latin typeface="Times" panose="02020603050405020304" pitchFamily="18" charset="0"/>
                <a:cs typeface="Times" panose="02020603050405020304" pitchFamily="18" charset="0"/>
              </a:rPr>
              <a:t>Extract trip pattern of 1 user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2000" dirty="0">
                <a:latin typeface="Times" panose="02020603050405020304" pitchFamily="18" charset="0"/>
                <a:cs typeface="Times" panose="02020603050405020304" pitchFamily="18" charset="0"/>
              </a:rPr>
              <a:t>Trip count in cluster &gt;= 5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2000" dirty="0">
                <a:latin typeface="Times" panose="02020603050405020304" pitchFamily="18" charset="0"/>
                <a:cs typeface="Times" panose="02020603050405020304" pitchFamily="18" charset="0"/>
              </a:rPr>
              <a:t>Cluster score &gt; 9.95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2000" dirty="0">
                <a:latin typeface="Times" panose="02020603050405020304" pitchFamily="18" charset="0"/>
                <a:cs typeface="Times" panose="02020603050405020304" pitchFamily="18" charset="0"/>
              </a:rPr>
              <a:t>Select a median trip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6A6B7FF-7639-7687-16D7-05A7CBDD2B6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32" t="12674" r="8189" b="7765"/>
          <a:stretch/>
        </p:blipFill>
        <p:spPr>
          <a:xfrm>
            <a:off x="3089880" y="2859076"/>
            <a:ext cx="2965188" cy="308871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73216CB-1C53-68EA-E95D-B40C12AD49A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50" t="12065" r="9431" b="7878"/>
          <a:stretch/>
        </p:blipFill>
        <p:spPr>
          <a:xfrm>
            <a:off x="6136932" y="2808514"/>
            <a:ext cx="2965188" cy="318983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61EE974-AA58-A307-7FC5-8EBDBE3D17E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55" t="14418" r="8346" b="9148"/>
          <a:stretch/>
        </p:blipFill>
        <p:spPr>
          <a:xfrm>
            <a:off x="9102120" y="2929806"/>
            <a:ext cx="2965188" cy="294725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3201ABB-F57F-0362-C85C-D30AAF9B307F}"/>
              </a:ext>
            </a:extLst>
          </p:cNvPr>
          <p:cNvSpPr txBox="1"/>
          <p:nvPr/>
        </p:nvSpPr>
        <p:spPr>
          <a:xfrm>
            <a:off x="124692" y="599835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Fig 7. </a:t>
            </a:r>
            <a:r>
              <a:rPr lang="en-US" altLang="ko-KR" sz="1800" b="0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Clustering result (left) and trip pattern </a:t>
            </a:r>
            <a:br>
              <a:rPr lang="en-US" altLang="ko-KR" sz="1800" b="0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</a:br>
            <a:r>
              <a:rPr lang="en-US" altLang="ko-KR" sz="1800" b="0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extraction result of 1 user (right)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85DB69-C650-2FB7-7B3C-4BA55A7BC214}"/>
              </a:ext>
            </a:extLst>
          </p:cNvPr>
          <p:cNvSpPr txBox="1"/>
          <p:nvPr/>
        </p:nvSpPr>
        <p:spPr>
          <a:xfrm>
            <a:off x="5971308" y="599835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Fig 8. </a:t>
            </a:r>
            <a:r>
              <a:rPr lang="en-US" altLang="ko-KR" sz="1800" b="0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Clustering result of all user patterns (left) and </a:t>
            </a:r>
            <a:br>
              <a:rPr lang="en-US" altLang="ko-KR" sz="1800" b="0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</a:br>
            <a:r>
              <a:rPr lang="en-US" altLang="ko-KR" sz="1800" b="0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after removing bad clusters by score (right)</a:t>
            </a: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E2A143DF-1F56-2704-F10A-384A85D65760}"/>
              </a:ext>
            </a:extLst>
          </p:cNvPr>
          <p:cNvSpPr txBox="1">
            <a:spLocks/>
          </p:cNvSpPr>
          <p:nvPr/>
        </p:nvSpPr>
        <p:spPr>
          <a:xfrm>
            <a:off x="6702287" y="1276016"/>
            <a:ext cx="4823791" cy="1860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sz="2000">
                <a:latin typeface="Times" panose="02020603050405020304" pitchFamily="18" charset="0"/>
                <a:cs typeface="Times" panose="02020603050405020304" pitchFamily="18" charset="0"/>
              </a:rPr>
              <a:t>Clustering patterns of all users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2000">
                <a:latin typeface="Times" panose="02020603050405020304" pitchFamily="18" charset="0"/>
                <a:cs typeface="Times" panose="02020603050405020304" pitchFamily="18" charset="0"/>
              </a:rPr>
              <a:t>Weight w = 1/150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2000">
                <a:latin typeface="Times" panose="02020603050405020304" pitchFamily="18" charset="0"/>
                <a:cs typeface="Times" panose="02020603050405020304" pitchFamily="18" charset="0"/>
              </a:rPr>
              <a:t>Trip count in cluster &gt; 3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sz="2000">
                <a:latin typeface="Times" panose="02020603050405020304" pitchFamily="18" charset="0"/>
                <a:cs typeface="Times" panose="02020603050405020304" pitchFamily="18" charset="0"/>
              </a:rPr>
              <a:t>Weighted error &lt; 0.05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sz="2000" dirty="0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8C935E5C-075F-3E84-9D3D-3BDC3AB844FE}"/>
              </a:ext>
            </a:extLst>
          </p:cNvPr>
          <p:cNvSpPr/>
          <p:nvPr/>
        </p:nvSpPr>
        <p:spPr>
          <a:xfrm>
            <a:off x="2666476" y="4165425"/>
            <a:ext cx="822682" cy="476014"/>
          </a:xfrm>
          <a:prstGeom prst="rightArrow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endParaRPr lang="ko-KR" altLang="en-US" sz="2000">
              <a:solidFill>
                <a:srgbClr val="FF0000"/>
              </a:solidFill>
            </a:endParaRPr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63D83A2F-DE22-5744-86DA-B911108C0A77}"/>
              </a:ext>
            </a:extLst>
          </p:cNvPr>
          <p:cNvSpPr/>
          <p:nvPr/>
        </p:nvSpPr>
        <p:spPr>
          <a:xfrm>
            <a:off x="8607967" y="4165425"/>
            <a:ext cx="822682" cy="476014"/>
          </a:xfrm>
          <a:prstGeom prst="rightArrow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endParaRPr lang="ko-KR" altLang="en-US" sz="20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82402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FAD0C9-ADD3-4EA7-82D1-1E262666F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772" y="365125"/>
            <a:ext cx="11426456" cy="623703"/>
          </a:xfrm>
        </p:spPr>
        <p:txBody>
          <a:bodyPr>
            <a:normAutofit fontScale="90000"/>
          </a:bodyPr>
          <a:lstStyle/>
          <a:p>
            <a:r>
              <a:rPr lang="en-US" altLang="ko-KR" b="1" dirty="0">
                <a:latin typeface="+mn-lt"/>
              </a:rPr>
              <a:t>Evaluation</a:t>
            </a:r>
            <a:endParaRPr lang="ko-KR" altLang="en-US" b="1" dirty="0">
              <a:latin typeface="+mn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0971F8-F555-470F-A020-A320F93787E3}"/>
              </a:ext>
            </a:extLst>
          </p:cNvPr>
          <p:cNvSpPr txBox="1"/>
          <p:nvPr/>
        </p:nvSpPr>
        <p:spPr>
          <a:xfrm>
            <a:off x="1189380" y="5918423"/>
            <a:ext cx="56415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Fig 9. </a:t>
            </a:r>
            <a:r>
              <a:rPr lang="en-US" altLang="ko-KR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Compare s</a:t>
            </a:r>
            <a:r>
              <a:rPr lang="en-US" altLang="ko-KR" sz="1800" b="0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ilhouette scores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BA199780-83A1-420F-1506-FE9B7F9CA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922" y="1276016"/>
            <a:ext cx="10253869" cy="75480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2400" dirty="0">
                <a:latin typeface="Times" panose="02020603050405020304" pitchFamily="18" charset="0"/>
                <a:cs typeface="Times" panose="02020603050405020304" pitchFamily="18" charset="0"/>
              </a:rPr>
              <a:t>Row data k-means vs Auto-encoding data k-means</a:t>
            </a:r>
            <a:endParaRPr lang="en-US" altLang="ko-KR" dirty="0"/>
          </a:p>
        </p:txBody>
      </p:sp>
      <p:pic>
        <p:nvPicPr>
          <p:cNvPr id="1027" name="Picture 3">
            <a:extLst>
              <a:ext uri="{FF2B5EF4-FFF2-40B4-BE49-F238E27FC236}">
                <a16:creationId xmlns:a16="http://schemas.microsoft.com/office/drawing/2014/main" id="{BC82FF2D-2A98-E5FD-D1D4-AB5F35EB16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9380" y="2216299"/>
            <a:ext cx="5641512" cy="3701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04F71DF8-7E92-3A62-7B3A-403BFD5DD1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6169940"/>
              </p:ext>
            </p:extLst>
          </p:nvPr>
        </p:nvGraphicFramePr>
        <p:xfrm>
          <a:off x="7245751" y="3258879"/>
          <a:ext cx="4699323" cy="1524057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238492">
                  <a:extLst>
                    <a:ext uri="{9D8B030D-6E8A-4147-A177-3AD203B41FA5}">
                      <a16:colId xmlns:a16="http://schemas.microsoft.com/office/drawing/2014/main" val="3604704800"/>
                    </a:ext>
                  </a:extLst>
                </a:gridCol>
                <a:gridCol w="1539433">
                  <a:extLst>
                    <a:ext uri="{9D8B030D-6E8A-4147-A177-3AD203B41FA5}">
                      <a16:colId xmlns:a16="http://schemas.microsoft.com/office/drawing/2014/main" val="3961721419"/>
                    </a:ext>
                  </a:extLst>
                </a:gridCol>
                <a:gridCol w="1921398">
                  <a:extLst>
                    <a:ext uri="{9D8B030D-6E8A-4147-A177-3AD203B41FA5}">
                      <a16:colId xmlns:a16="http://schemas.microsoft.com/office/drawing/2014/main" val="849650633"/>
                    </a:ext>
                  </a:extLst>
                </a:gridCol>
              </a:tblGrid>
              <a:tr h="426777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Clustering time for k=3 to 30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12864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Data 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Dimension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Clustering time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731716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accent2"/>
                          </a:solidFill>
                        </a:rPr>
                        <a:t>Encoded</a:t>
                      </a:r>
                      <a:endParaRPr lang="ko-KR" altLang="en-US" dirty="0">
                        <a:solidFill>
                          <a:schemeClr val="accent2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accent2"/>
                          </a:solidFill>
                        </a:rPr>
                        <a:t>16 D</a:t>
                      </a:r>
                      <a:endParaRPr lang="ko-KR" altLang="en-US" dirty="0">
                        <a:solidFill>
                          <a:schemeClr val="accent2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accent2"/>
                          </a:solidFill>
                        </a:rPr>
                        <a:t>36.8543 sec</a:t>
                      </a:r>
                      <a:endParaRPr lang="ko-KR" altLang="en-US" dirty="0">
                        <a:solidFill>
                          <a:schemeClr val="accent2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39241556"/>
                  </a:ext>
                </a:extLst>
              </a:tr>
              <a:tr h="35909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rgbClr val="0070C0"/>
                          </a:solidFill>
                        </a:rPr>
                        <a:t>Raw</a:t>
                      </a:r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rgbClr val="0070C0"/>
                          </a:solidFill>
                        </a:rPr>
                        <a:t>450 D</a:t>
                      </a:r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rgbClr val="0070C0"/>
                          </a:solidFill>
                        </a:rPr>
                        <a:t>111.4532 sec</a:t>
                      </a:r>
                      <a:endParaRPr lang="ko-KR" altLang="en-US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56711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F31E2B2-E26E-6FC8-B0FB-E3FE2F7CAE44}"/>
              </a:ext>
            </a:extLst>
          </p:cNvPr>
          <p:cNvSpPr txBox="1"/>
          <p:nvPr/>
        </p:nvSpPr>
        <p:spPr>
          <a:xfrm>
            <a:off x="3328832" y="4275104"/>
            <a:ext cx="256722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charter"/>
              </a:rPr>
              <a:t>Encoded data draws a more stable curve with good silhouette scores.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26A2E1-CA8C-C4C7-A910-2230A5326257}"/>
              </a:ext>
            </a:extLst>
          </p:cNvPr>
          <p:cNvSpPr txBox="1"/>
          <p:nvPr/>
        </p:nvSpPr>
        <p:spPr>
          <a:xfrm>
            <a:off x="7245750" y="2655631"/>
            <a:ext cx="46993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Table 1. </a:t>
            </a:r>
            <a:r>
              <a:rPr lang="en-US" altLang="ko-KR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Compare clustering performance</a:t>
            </a:r>
            <a:endParaRPr lang="en-US" altLang="ko-KR" sz="1800" b="0" i="0" u="none" strike="noStrike" baseline="0" dirty="0">
              <a:solidFill>
                <a:srgbClr val="000000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75C1DB-0EDA-BB2F-42A0-2D9D5BB16446}"/>
              </a:ext>
            </a:extLst>
          </p:cNvPr>
          <p:cNvSpPr txBox="1"/>
          <p:nvPr/>
        </p:nvSpPr>
        <p:spPr>
          <a:xfrm>
            <a:off x="7636131" y="5016852"/>
            <a:ext cx="39185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charter"/>
              </a:rPr>
              <a:t>Encoded data consumes less resources than raw data and takes about 1/3 of the clustering time.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70541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29FCC77-8E6E-C642-9A87-2F8854D409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51" t="18441" r="10418" b="12982"/>
          <a:stretch/>
        </p:blipFill>
        <p:spPr>
          <a:xfrm>
            <a:off x="6137171" y="1605484"/>
            <a:ext cx="5162012" cy="451348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C782593-520F-BEFF-7C5C-C9D6C0787B6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51" t="14419" r="10418" b="10648"/>
          <a:stretch/>
        </p:blipFill>
        <p:spPr>
          <a:xfrm>
            <a:off x="1272209" y="1396335"/>
            <a:ext cx="5162012" cy="493178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8FAD0C9-ADD3-4EA7-82D1-1E262666F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772" y="365125"/>
            <a:ext cx="11426456" cy="623703"/>
          </a:xfrm>
        </p:spPr>
        <p:txBody>
          <a:bodyPr>
            <a:normAutofit fontScale="90000"/>
          </a:bodyPr>
          <a:lstStyle/>
          <a:p>
            <a:r>
              <a:rPr lang="en-US" altLang="ko-KR" b="1" dirty="0">
                <a:latin typeface="+mn-lt"/>
              </a:rPr>
              <a:t>Evaluation</a:t>
            </a:r>
            <a:endParaRPr lang="ko-KR" altLang="en-US" b="1" dirty="0">
              <a:latin typeface="+mn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0971F8-F555-470F-A020-A320F93787E3}"/>
              </a:ext>
            </a:extLst>
          </p:cNvPr>
          <p:cNvSpPr txBox="1"/>
          <p:nvPr/>
        </p:nvSpPr>
        <p:spPr>
          <a:xfrm>
            <a:off x="1189380" y="6308209"/>
            <a:ext cx="94714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i="0" u="none" strike="noStrike" baseline="0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Fig 10. </a:t>
            </a:r>
            <a:r>
              <a:rPr lang="en-US" altLang="ko-KR" dirty="0">
                <a:solidFill>
                  <a:srgbClr val="000000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Compare clustering results of only k-means and truncated with weighted error</a:t>
            </a:r>
            <a:endParaRPr lang="en-US" altLang="ko-KR" sz="1800" b="0" i="0" u="none" strike="noStrike" baseline="0" dirty="0">
              <a:solidFill>
                <a:srgbClr val="000000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BA199780-83A1-420F-1506-FE9B7F9CA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922" y="1276016"/>
            <a:ext cx="10253869" cy="75480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2400" dirty="0">
                <a:latin typeface="Times" panose="02020603050405020304" pitchFamily="18" charset="0"/>
                <a:cs typeface="Times" panose="02020603050405020304" pitchFamily="18" charset="0"/>
              </a:rPr>
              <a:t>Only k-means vs truncated with weighted error</a:t>
            </a:r>
            <a:endParaRPr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604369-420C-AB51-BA75-508C09CD6882}"/>
              </a:ext>
            </a:extLst>
          </p:cNvPr>
          <p:cNvSpPr txBox="1"/>
          <p:nvPr/>
        </p:nvSpPr>
        <p:spPr>
          <a:xfrm>
            <a:off x="5924176" y="1852455"/>
            <a:ext cx="5885052" cy="1015663"/>
          </a:xfrm>
          <a:prstGeom prst="rect">
            <a:avLst/>
          </a:prstGeom>
          <a:solidFill>
            <a:schemeClr val="bg1">
              <a:alpha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charter"/>
              </a:rPr>
              <a:t>By evaluating each cluster using the weighted error method, it is possible to remove clusters made up of elements that are not related to each other.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B6F4ED34-EBFE-BC63-C62B-C5973B04C6A9}"/>
              </a:ext>
            </a:extLst>
          </p:cNvPr>
          <p:cNvSpPr/>
          <p:nvPr/>
        </p:nvSpPr>
        <p:spPr>
          <a:xfrm>
            <a:off x="5747404" y="3464824"/>
            <a:ext cx="1373634" cy="794802"/>
          </a:xfrm>
          <a:prstGeom prst="rightArrow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endParaRPr lang="ko-KR" altLang="en-US" sz="20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89908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3708</TotalTime>
  <Words>1522</Words>
  <Application>Microsoft Office PowerPoint</Application>
  <PresentationFormat>와이드스크린</PresentationFormat>
  <Paragraphs>346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charter</vt:lpstr>
      <vt:lpstr>맑은 고딕</vt:lpstr>
      <vt:lpstr>Arial</vt:lpstr>
      <vt:lpstr>Cambria Math</vt:lpstr>
      <vt:lpstr>Times</vt:lpstr>
      <vt:lpstr>Office 테마</vt:lpstr>
      <vt:lpstr>The AI Korea 2022 – One minute AI madness</vt:lpstr>
      <vt:lpstr>Dataset</vt:lpstr>
      <vt:lpstr>Data preprocessing</vt:lpstr>
      <vt:lpstr>Learning Model</vt:lpstr>
      <vt:lpstr>Experiment</vt:lpstr>
      <vt:lpstr>Experiment</vt:lpstr>
      <vt:lpstr>Experiment</vt:lpstr>
      <vt:lpstr>Evaluation</vt:lpstr>
      <vt:lpstr>Evaluation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딥러닝 응용 Term Project  모바일 GPS 데이터 활용 연구</dc:title>
  <dc:creator>KimWonil</dc:creator>
  <cp:lastModifiedBy>KimWonil</cp:lastModifiedBy>
  <cp:revision>39</cp:revision>
  <dcterms:created xsi:type="dcterms:W3CDTF">2022-05-01T07:53:26Z</dcterms:created>
  <dcterms:modified xsi:type="dcterms:W3CDTF">2022-08-02T04:00:01Z</dcterms:modified>
</cp:coreProperties>
</file>

<file path=docProps/thumbnail.jpeg>
</file>